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notesMasterIdLst>
    <p:notesMasterId r:id="rId17"/>
  </p:notesMasterIdLst>
  <p:sldIdLst>
    <p:sldId id="259" r:id="rId2"/>
    <p:sldId id="261" r:id="rId3"/>
    <p:sldId id="262" r:id="rId4"/>
    <p:sldId id="277" r:id="rId5"/>
    <p:sldId id="263" r:id="rId6"/>
    <p:sldId id="274" r:id="rId7"/>
    <p:sldId id="276" r:id="rId8"/>
    <p:sldId id="264" r:id="rId9"/>
    <p:sldId id="265" r:id="rId10"/>
    <p:sldId id="267" r:id="rId11"/>
    <p:sldId id="275" r:id="rId12"/>
    <p:sldId id="269" r:id="rId13"/>
    <p:sldId id="278" r:id="rId14"/>
    <p:sldId id="271" r:id="rId15"/>
    <p:sldId id="27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5" d="100"/>
          <a:sy n="95" d="100"/>
        </p:scale>
        <p:origin x="235"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6F45D6-A57C-48A5-BD46-35F6E6D10CF3}" type="datetimeFigureOut">
              <a:rPr lang="en-IN" smtClean="0"/>
              <a:t>01-04-2024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66C4B-C43B-4A13-A297-C22DF6CF4353}" type="slidenum">
              <a:rPr lang="en-IN" smtClean="0"/>
              <a:t>‹#›</a:t>
            </a:fld>
            <a:endParaRPr lang="en-IN"/>
          </a:p>
        </p:txBody>
      </p:sp>
    </p:spTree>
    <p:extLst>
      <p:ext uri="{BB962C8B-B14F-4D97-AF65-F5344CB8AC3E}">
        <p14:creationId xmlns:p14="http://schemas.microsoft.com/office/powerpoint/2010/main" val="639858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f17053b67e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f17053b67e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f60122e166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f60122e166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6986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99972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76734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067749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9338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64715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60091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29064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746777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76"/>
        <p:cNvGrpSpPr/>
        <p:nvPr/>
      </p:nvGrpSpPr>
      <p:grpSpPr>
        <a:xfrm>
          <a:off x="0" y="0"/>
          <a:ext cx="0" cy="0"/>
          <a:chOff x="0" y="0"/>
          <a:chExt cx="0" cy="0"/>
        </a:xfrm>
      </p:grpSpPr>
      <p:sp>
        <p:nvSpPr>
          <p:cNvPr id="291" name="Google Shape;291;p20"/>
          <p:cNvSpPr txBox="1">
            <a:spLocks noGrp="1"/>
          </p:cNvSpPr>
          <p:nvPr>
            <p:ph type="ctrTitle"/>
          </p:nvPr>
        </p:nvSpPr>
        <p:spPr>
          <a:xfrm>
            <a:off x="6513071" y="917200"/>
            <a:ext cx="4652000" cy="490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400">
                <a:solidFill>
                  <a:schemeClr val="dk1"/>
                </a:solidFill>
              </a:defRPr>
            </a:lvl1pPr>
            <a:lvl2pPr lvl="1" rtl="0">
              <a:spcBef>
                <a:spcPts val="0"/>
              </a:spcBef>
              <a:spcAft>
                <a:spcPts val="0"/>
              </a:spcAft>
              <a:buSzPts val="2000"/>
              <a:buFont typeface="Denk One"/>
              <a:buNone/>
              <a:defRPr sz="2667">
                <a:latin typeface="Denk One"/>
                <a:ea typeface="Denk One"/>
                <a:cs typeface="Denk One"/>
                <a:sym typeface="Denk One"/>
              </a:defRPr>
            </a:lvl2pPr>
            <a:lvl3pPr lvl="2" rtl="0">
              <a:spcBef>
                <a:spcPts val="0"/>
              </a:spcBef>
              <a:spcAft>
                <a:spcPts val="0"/>
              </a:spcAft>
              <a:buSzPts val="2000"/>
              <a:buFont typeface="Denk One"/>
              <a:buNone/>
              <a:defRPr sz="2667">
                <a:latin typeface="Denk One"/>
                <a:ea typeface="Denk One"/>
                <a:cs typeface="Denk One"/>
                <a:sym typeface="Denk One"/>
              </a:defRPr>
            </a:lvl3pPr>
            <a:lvl4pPr lvl="3" rtl="0">
              <a:spcBef>
                <a:spcPts val="0"/>
              </a:spcBef>
              <a:spcAft>
                <a:spcPts val="0"/>
              </a:spcAft>
              <a:buSzPts val="2000"/>
              <a:buFont typeface="Denk One"/>
              <a:buNone/>
              <a:defRPr sz="2667">
                <a:latin typeface="Denk One"/>
                <a:ea typeface="Denk One"/>
                <a:cs typeface="Denk One"/>
                <a:sym typeface="Denk One"/>
              </a:defRPr>
            </a:lvl4pPr>
            <a:lvl5pPr lvl="4" rtl="0">
              <a:spcBef>
                <a:spcPts val="0"/>
              </a:spcBef>
              <a:spcAft>
                <a:spcPts val="0"/>
              </a:spcAft>
              <a:buSzPts val="2000"/>
              <a:buFont typeface="Denk One"/>
              <a:buNone/>
              <a:defRPr sz="2667">
                <a:latin typeface="Denk One"/>
                <a:ea typeface="Denk One"/>
                <a:cs typeface="Denk One"/>
                <a:sym typeface="Denk One"/>
              </a:defRPr>
            </a:lvl5pPr>
            <a:lvl6pPr lvl="5" rtl="0">
              <a:spcBef>
                <a:spcPts val="0"/>
              </a:spcBef>
              <a:spcAft>
                <a:spcPts val="0"/>
              </a:spcAft>
              <a:buSzPts val="2000"/>
              <a:buFont typeface="Denk One"/>
              <a:buNone/>
              <a:defRPr sz="2667">
                <a:latin typeface="Denk One"/>
                <a:ea typeface="Denk One"/>
                <a:cs typeface="Denk One"/>
                <a:sym typeface="Denk One"/>
              </a:defRPr>
            </a:lvl6pPr>
            <a:lvl7pPr lvl="6" rtl="0">
              <a:spcBef>
                <a:spcPts val="0"/>
              </a:spcBef>
              <a:spcAft>
                <a:spcPts val="0"/>
              </a:spcAft>
              <a:buSzPts val="2000"/>
              <a:buFont typeface="Denk One"/>
              <a:buNone/>
              <a:defRPr sz="2667">
                <a:latin typeface="Denk One"/>
                <a:ea typeface="Denk One"/>
                <a:cs typeface="Denk One"/>
                <a:sym typeface="Denk One"/>
              </a:defRPr>
            </a:lvl7pPr>
            <a:lvl8pPr lvl="7" rtl="0">
              <a:spcBef>
                <a:spcPts val="0"/>
              </a:spcBef>
              <a:spcAft>
                <a:spcPts val="0"/>
              </a:spcAft>
              <a:buSzPts val="2000"/>
              <a:buFont typeface="Denk One"/>
              <a:buNone/>
              <a:defRPr sz="2667">
                <a:latin typeface="Denk One"/>
                <a:ea typeface="Denk One"/>
                <a:cs typeface="Denk One"/>
                <a:sym typeface="Denk One"/>
              </a:defRPr>
            </a:lvl8pPr>
            <a:lvl9pPr lvl="8" rtl="0">
              <a:spcBef>
                <a:spcPts val="0"/>
              </a:spcBef>
              <a:spcAft>
                <a:spcPts val="0"/>
              </a:spcAft>
              <a:buSzPts val="2000"/>
              <a:buFont typeface="Denk One"/>
              <a:buNone/>
              <a:defRPr sz="2667">
                <a:latin typeface="Denk One"/>
                <a:ea typeface="Denk One"/>
                <a:cs typeface="Denk One"/>
                <a:sym typeface="Denk One"/>
              </a:defRPr>
            </a:lvl9pPr>
          </a:lstStyle>
          <a:p>
            <a:endParaRPr/>
          </a:p>
        </p:txBody>
      </p:sp>
      <p:sp>
        <p:nvSpPr>
          <p:cNvPr id="292" name="Google Shape;292;p20"/>
          <p:cNvSpPr txBox="1">
            <a:spLocks noGrp="1"/>
          </p:cNvSpPr>
          <p:nvPr>
            <p:ph type="subTitle" idx="1"/>
          </p:nvPr>
        </p:nvSpPr>
        <p:spPr>
          <a:xfrm>
            <a:off x="6513076" y="1406543"/>
            <a:ext cx="4516000" cy="6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293" name="Google Shape;293;p20"/>
          <p:cNvSpPr txBox="1">
            <a:spLocks noGrp="1"/>
          </p:cNvSpPr>
          <p:nvPr>
            <p:ph type="title" idx="2" hasCustomPrompt="1"/>
          </p:nvPr>
        </p:nvSpPr>
        <p:spPr>
          <a:xfrm>
            <a:off x="5201300" y="914543"/>
            <a:ext cx="1311600" cy="114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9pPr>
          </a:lstStyle>
          <a:p>
            <a:r>
              <a:t>xx%</a:t>
            </a:r>
          </a:p>
        </p:txBody>
      </p:sp>
      <p:sp>
        <p:nvSpPr>
          <p:cNvPr id="294" name="Google Shape;294;p20"/>
          <p:cNvSpPr txBox="1">
            <a:spLocks noGrp="1"/>
          </p:cNvSpPr>
          <p:nvPr>
            <p:ph type="ctrTitle" idx="3"/>
          </p:nvPr>
        </p:nvSpPr>
        <p:spPr>
          <a:xfrm>
            <a:off x="6513097" y="2269761"/>
            <a:ext cx="4652000" cy="490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400">
                <a:solidFill>
                  <a:schemeClr val="dk1"/>
                </a:solidFill>
              </a:defRPr>
            </a:lvl1pPr>
            <a:lvl2pPr lvl="1" rtl="0">
              <a:spcBef>
                <a:spcPts val="0"/>
              </a:spcBef>
              <a:spcAft>
                <a:spcPts val="0"/>
              </a:spcAft>
              <a:buSzPts val="2000"/>
              <a:buFont typeface="Denk One"/>
              <a:buNone/>
              <a:defRPr sz="2667">
                <a:latin typeface="Denk One"/>
                <a:ea typeface="Denk One"/>
                <a:cs typeface="Denk One"/>
                <a:sym typeface="Denk One"/>
              </a:defRPr>
            </a:lvl2pPr>
            <a:lvl3pPr lvl="2" rtl="0">
              <a:spcBef>
                <a:spcPts val="0"/>
              </a:spcBef>
              <a:spcAft>
                <a:spcPts val="0"/>
              </a:spcAft>
              <a:buSzPts val="2000"/>
              <a:buFont typeface="Denk One"/>
              <a:buNone/>
              <a:defRPr sz="2667">
                <a:latin typeface="Denk One"/>
                <a:ea typeface="Denk One"/>
                <a:cs typeface="Denk One"/>
                <a:sym typeface="Denk One"/>
              </a:defRPr>
            </a:lvl3pPr>
            <a:lvl4pPr lvl="3" rtl="0">
              <a:spcBef>
                <a:spcPts val="0"/>
              </a:spcBef>
              <a:spcAft>
                <a:spcPts val="0"/>
              </a:spcAft>
              <a:buSzPts val="2000"/>
              <a:buFont typeface="Denk One"/>
              <a:buNone/>
              <a:defRPr sz="2667">
                <a:latin typeface="Denk One"/>
                <a:ea typeface="Denk One"/>
                <a:cs typeface="Denk One"/>
                <a:sym typeface="Denk One"/>
              </a:defRPr>
            </a:lvl4pPr>
            <a:lvl5pPr lvl="4" rtl="0">
              <a:spcBef>
                <a:spcPts val="0"/>
              </a:spcBef>
              <a:spcAft>
                <a:spcPts val="0"/>
              </a:spcAft>
              <a:buSzPts val="2000"/>
              <a:buFont typeface="Denk One"/>
              <a:buNone/>
              <a:defRPr sz="2667">
                <a:latin typeface="Denk One"/>
                <a:ea typeface="Denk One"/>
                <a:cs typeface="Denk One"/>
                <a:sym typeface="Denk One"/>
              </a:defRPr>
            </a:lvl5pPr>
            <a:lvl6pPr lvl="5" rtl="0">
              <a:spcBef>
                <a:spcPts val="0"/>
              </a:spcBef>
              <a:spcAft>
                <a:spcPts val="0"/>
              </a:spcAft>
              <a:buSzPts val="2000"/>
              <a:buFont typeface="Denk One"/>
              <a:buNone/>
              <a:defRPr sz="2667">
                <a:latin typeface="Denk One"/>
                <a:ea typeface="Denk One"/>
                <a:cs typeface="Denk One"/>
                <a:sym typeface="Denk One"/>
              </a:defRPr>
            </a:lvl6pPr>
            <a:lvl7pPr lvl="6" rtl="0">
              <a:spcBef>
                <a:spcPts val="0"/>
              </a:spcBef>
              <a:spcAft>
                <a:spcPts val="0"/>
              </a:spcAft>
              <a:buSzPts val="2000"/>
              <a:buFont typeface="Denk One"/>
              <a:buNone/>
              <a:defRPr sz="2667">
                <a:latin typeface="Denk One"/>
                <a:ea typeface="Denk One"/>
                <a:cs typeface="Denk One"/>
                <a:sym typeface="Denk One"/>
              </a:defRPr>
            </a:lvl7pPr>
            <a:lvl8pPr lvl="7" rtl="0">
              <a:spcBef>
                <a:spcPts val="0"/>
              </a:spcBef>
              <a:spcAft>
                <a:spcPts val="0"/>
              </a:spcAft>
              <a:buSzPts val="2000"/>
              <a:buFont typeface="Denk One"/>
              <a:buNone/>
              <a:defRPr sz="2667">
                <a:latin typeface="Denk One"/>
                <a:ea typeface="Denk One"/>
                <a:cs typeface="Denk One"/>
                <a:sym typeface="Denk One"/>
              </a:defRPr>
            </a:lvl8pPr>
            <a:lvl9pPr lvl="8" rtl="0">
              <a:spcBef>
                <a:spcPts val="0"/>
              </a:spcBef>
              <a:spcAft>
                <a:spcPts val="0"/>
              </a:spcAft>
              <a:buSzPts val="2000"/>
              <a:buFont typeface="Denk One"/>
              <a:buNone/>
              <a:defRPr sz="2667">
                <a:latin typeface="Denk One"/>
                <a:ea typeface="Denk One"/>
                <a:cs typeface="Denk One"/>
                <a:sym typeface="Denk One"/>
              </a:defRPr>
            </a:lvl9pPr>
          </a:lstStyle>
          <a:p>
            <a:endParaRPr/>
          </a:p>
        </p:txBody>
      </p:sp>
      <p:sp>
        <p:nvSpPr>
          <p:cNvPr id="295" name="Google Shape;295;p20"/>
          <p:cNvSpPr txBox="1">
            <a:spLocks noGrp="1"/>
          </p:cNvSpPr>
          <p:nvPr>
            <p:ph type="subTitle" idx="4"/>
          </p:nvPr>
        </p:nvSpPr>
        <p:spPr>
          <a:xfrm>
            <a:off x="6513103" y="2762869"/>
            <a:ext cx="4515600" cy="6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296" name="Google Shape;296;p20"/>
          <p:cNvSpPr txBox="1">
            <a:spLocks noGrp="1"/>
          </p:cNvSpPr>
          <p:nvPr>
            <p:ph type="title" idx="5" hasCustomPrompt="1"/>
          </p:nvPr>
        </p:nvSpPr>
        <p:spPr>
          <a:xfrm>
            <a:off x="5201300" y="2270796"/>
            <a:ext cx="1311600" cy="114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9pPr>
          </a:lstStyle>
          <a:p>
            <a:r>
              <a:t>xx%</a:t>
            </a:r>
          </a:p>
        </p:txBody>
      </p:sp>
      <p:sp>
        <p:nvSpPr>
          <p:cNvPr id="297" name="Google Shape;297;p20"/>
          <p:cNvSpPr txBox="1">
            <a:spLocks noGrp="1"/>
          </p:cNvSpPr>
          <p:nvPr>
            <p:ph type="ctrTitle" idx="6"/>
          </p:nvPr>
        </p:nvSpPr>
        <p:spPr>
          <a:xfrm>
            <a:off x="6513067" y="3622333"/>
            <a:ext cx="4652000" cy="490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400">
                <a:solidFill>
                  <a:schemeClr val="dk1"/>
                </a:solidFill>
              </a:defRPr>
            </a:lvl1pPr>
            <a:lvl2pPr lvl="1" rtl="0">
              <a:spcBef>
                <a:spcPts val="0"/>
              </a:spcBef>
              <a:spcAft>
                <a:spcPts val="0"/>
              </a:spcAft>
              <a:buSzPts val="2000"/>
              <a:buFont typeface="Denk One"/>
              <a:buNone/>
              <a:defRPr sz="2667">
                <a:latin typeface="Denk One"/>
                <a:ea typeface="Denk One"/>
                <a:cs typeface="Denk One"/>
                <a:sym typeface="Denk One"/>
              </a:defRPr>
            </a:lvl2pPr>
            <a:lvl3pPr lvl="2" rtl="0">
              <a:spcBef>
                <a:spcPts val="0"/>
              </a:spcBef>
              <a:spcAft>
                <a:spcPts val="0"/>
              </a:spcAft>
              <a:buSzPts val="2000"/>
              <a:buFont typeface="Denk One"/>
              <a:buNone/>
              <a:defRPr sz="2667">
                <a:latin typeface="Denk One"/>
                <a:ea typeface="Denk One"/>
                <a:cs typeface="Denk One"/>
                <a:sym typeface="Denk One"/>
              </a:defRPr>
            </a:lvl3pPr>
            <a:lvl4pPr lvl="3" rtl="0">
              <a:spcBef>
                <a:spcPts val="0"/>
              </a:spcBef>
              <a:spcAft>
                <a:spcPts val="0"/>
              </a:spcAft>
              <a:buSzPts val="2000"/>
              <a:buFont typeface="Denk One"/>
              <a:buNone/>
              <a:defRPr sz="2667">
                <a:latin typeface="Denk One"/>
                <a:ea typeface="Denk One"/>
                <a:cs typeface="Denk One"/>
                <a:sym typeface="Denk One"/>
              </a:defRPr>
            </a:lvl4pPr>
            <a:lvl5pPr lvl="4" rtl="0">
              <a:spcBef>
                <a:spcPts val="0"/>
              </a:spcBef>
              <a:spcAft>
                <a:spcPts val="0"/>
              </a:spcAft>
              <a:buSzPts val="2000"/>
              <a:buFont typeface="Denk One"/>
              <a:buNone/>
              <a:defRPr sz="2667">
                <a:latin typeface="Denk One"/>
                <a:ea typeface="Denk One"/>
                <a:cs typeface="Denk One"/>
                <a:sym typeface="Denk One"/>
              </a:defRPr>
            </a:lvl5pPr>
            <a:lvl6pPr lvl="5" rtl="0">
              <a:spcBef>
                <a:spcPts val="0"/>
              </a:spcBef>
              <a:spcAft>
                <a:spcPts val="0"/>
              </a:spcAft>
              <a:buSzPts val="2000"/>
              <a:buFont typeface="Denk One"/>
              <a:buNone/>
              <a:defRPr sz="2667">
                <a:latin typeface="Denk One"/>
                <a:ea typeface="Denk One"/>
                <a:cs typeface="Denk One"/>
                <a:sym typeface="Denk One"/>
              </a:defRPr>
            </a:lvl6pPr>
            <a:lvl7pPr lvl="6" rtl="0">
              <a:spcBef>
                <a:spcPts val="0"/>
              </a:spcBef>
              <a:spcAft>
                <a:spcPts val="0"/>
              </a:spcAft>
              <a:buSzPts val="2000"/>
              <a:buFont typeface="Denk One"/>
              <a:buNone/>
              <a:defRPr sz="2667">
                <a:latin typeface="Denk One"/>
                <a:ea typeface="Denk One"/>
                <a:cs typeface="Denk One"/>
                <a:sym typeface="Denk One"/>
              </a:defRPr>
            </a:lvl7pPr>
            <a:lvl8pPr lvl="7" rtl="0">
              <a:spcBef>
                <a:spcPts val="0"/>
              </a:spcBef>
              <a:spcAft>
                <a:spcPts val="0"/>
              </a:spcAft>
              <a:buSzPts val="2000"/>
              <a:buFont typeface="Denk One"/>
              <a:buNone/>
              <a:defRPr sz="2667">
                <a:latin typeface="Denk One"/>
                <a:ea typeface="Denk One"/>
                <a:cs typeface="Denk One"/>
                <a:sym typeface="Denk One"/>
              </a:defRPr>
            </a:lvl8pPr>
            <a:lvl9pPr lvl="8" rtl="0">
              <a:spcBef>
                <a:spcPts val="0"/>
              </a:spcBef>
              <a:spcAft>
                <a:spcPts val="0"/>
              </a:spcAft>
              <a:buSzPts val="2000"/>
              <a:buFont typeface="Denk One"/>
              <a:buNone/>
              <a:defRPr sz="2667">
                <a:latin typeface="Denk One"/>
                <a:ea typeface="Denk One"/>
                <a:cs typeface="Denk One"/>
                <a:sym typeface="Denk One"/>
              </a:defRPr>
            </a:lvl9pPr>
          </a:lstStyle>
          <a:p>
            <a:endParaRPr/>
          </a:p>
        </p:txBody>
      </p:sp>
      <p:sp>
        <p:nvSpPr>
          <p:cNvPr id="298" name="Google Shape;298;p20"/>
          <p:cNvSpPr txBox="1">
            <a:spLocks noGrp="1"/>
          </p:cNvSpPr>
          <p:nvPr>
            <p:ph type="subTitle" idx="7"/>
          </p:nvPr>
        </p:nvSpPr>
        <p:spPr>
          <a:xfrm>
            <a:off x="6513076" y="4110061"/>
            <a:ext cx="4516000" cy="6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299" name="Google Shape;299;p20"/>
          <p:cNvSpPr txBox="1">
            <a:spLocks noGrp="1"/>
          </p:cNvSpPr>
          <p:nvPr>
            <p:ph type="title" idx="8" hasCustomPrompt="1"/>
          </p:nvPr>
        </p:nvSpPr>
        <p:spPr>
          <a:xfrm>
            <a:off x="5201300" y="3610889"/>
            <a:ext cx="1311600" cy="115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9pPr>
          </a:lstStyle>
          <a:p>
            <a:r>
              <a:t>xx%</a:t>
            </a:r>
          </a:p>
        </p:txBody>
      </p:sp>
      <p:sp>
        <p:nvSpPr>
          <p:cNvPr id="300" name="Google Shape;300;p20"/>
          <p:cNvSpPr txBox="1">
            <a:spLocks noGrp="1"/>
          </p:cNvSpPr>
          <p:nvPr>
            <p:ph type="subTitle" idx="9"/>
          </p:nvPr>
        </p:nvSpPr>
        <p:spPr>
          <a:xfrm>
            <a:off x="6513075" y="5474296"/>
            <a:ext cx="4515600" cy="657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301" name="Google Shape;301;p20"/>
          <p:cNvSpPr txBox="1">
            <a:spLocks noGrp="1"/>
          </p:cNvSpPr>
          <p:nvPr>
            <p:ph type="title" idx="13" hasCustomPrompt="1"/>
          </p:nvPr>
        </p:nvSpPr>
        <p:spPr>
          <a:xfrm>
            <a:off x="5201300" y="4975500"/>
            <a:ext cx="1311200" cy="11560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4800" b="0">
                <a:latin typeface="Fira Sans Extra Condensed"/>
                <a:ea typeface="Fira Sans Extra Condensed"/>
                <a:cs typeface="Fira Sans Extra Condensed"/>
                <a:sym typeface="Fira Sans Extra Condensed"/>
              </a:defRPr>
            </a:lvl9pPr>
          </a:lstStyle>
          <a:p>
            <a:r>
              <a:t>xx%</a:t>
            </a:r>
          </a:p>
        </p:txBody>
      </p:sp>
      <p:sp>
        <p:nvSpPr>
          <p:cNvPr id="302" name="Google Shape;302;p20"/>
          <p:cNvSpPr txBox="1">
            <a:spLocks noGrp="1"/>
          </p:cNvSpPr>
          <p:nvPr>
            <p:ph type="ctrTitle" idx="14"/>
          </p:nvPr>
        </p:nvSpPr>
        <p:spPr>
          <a:xfrm>
            <a:off x="6513069" y="4982932"/>
            <a:ext cx="4651600" cy="490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000"/>
              <a:buNone/>
              <a:defRPr sz="2400">
                <a:solidFill>
                  <a:schemeClr val="dk1"/>
                </a:solidFill>
              </a:defRPr>
            </a:lvl1pPr>
            <a:lvl2pPr lvl="1" rtl="0">
              <a:spcBef>
                <a:spcPts val="0"/>
              </a:spcBef>
              <a:spcAft>
                <a:spcPts val="0"/>
              </a:spcAft>
              <a:buSzPts val="2000"/>
              <a:buFont typeface="Denk One"/>
              <a:buNone/>
              <a:defRPr sz="2667">
                <a:latin typeface="Denk One"/>
                <a:ea typeface="Denk One"/>
                <a:cs typeface="Denk One"/>
                <a:sym typeface="Denk One"/>
              </a:defRPr>
            </a:lvl2pPr>
            <a:lvl3pPr lvl="2" rtl="0">
              <a:spcBef>
                <a:spcPts val="0"/>
              </a:spcBef>
              <a:spcAft>
                <a:spcPts val="0"/>
              </a:spcAft>
              <a:buSzPts val="2000"/>
              <a:buFont typeface="Denk One"/>
              <a:buNone/>
              <a:defRPr sz="2667">
                <a:latin typeface="Denk One"/>
                <a:ea typeface="Denk One"/>
                <a:cs typeface="Denk One"/>
                <a:sym typeface="Denk One"/>
              </a:defRPr>
            </a:lvl3pPr>
            <a:lvl4pPr lvl="3" rtl="0">
              <a:spcBef>
                <a:spcPts val="0"/>
              </a:spcBef>
              <a:spcAft>
                <a:spcPts val="0"/>
              </a:spcAft>
              <a:buSzPts val="2000"/>
              <a:buFont typeface="Denk One"/>
              <a:buNone/>
              <a:defRPr sz="2667">
                <a:latin typeface="Denk One"/>
                <a:ea typeface="Denk One"/>
                <a:cs typeface="Denk One"/>
                <a:sym typeface="Denk One"/>
              </a:defRPr>
            </a:lvl4pPr>
            <a:lvl5pPr lvl="4" rtl="0">
              <a:spcBef>
                <a:spcPts val="0"/>
              </a:spcBef>
              <a:spcAft>
                <a:spcPts val="0"/>
              </a:spcAft>
              <a:buSzPts val="2000"/>
              <a:buFont typeface="Denk One"/>
              <a:buNone/>
              <a:defRPr sz="2667">
                <a:latin typeface="Denk One"/>
                <a:ea typeface="Denk One"/>
                <a:cs typeface="Denk One"/>
                <a:sym typeface="Denk One"/>
              </a:defRPr>
            </a:lvl5pPr>
            <a:lvl6pPr lvl="5" rtl="0">
              <a:spcBef>
                <a:spcPts val="0"/>
              </a:spcBef>
              <a:spcAft>
                <a:spcPts val="0"/>
              </a:spcAft>
              <a:buSzPts val="2000"/>
              <a:buFont typeface="Denk One"/>
              <a:buNone/>
              <a:defRPr sz="2667">
                <a:latin typeface="Denk One"/>
                <a:ea typeface="Denk One"/>
                <a:cs typeface="Denk One"/>
                <a:sym typeface="Denk One"/>
              </a:defRPr>
            </a:lvl6pPr>
            <a:lvl7pPr lvl="6" rtl="0">
              <a:spcBef>
                <a:spcPts val="0"/>
              </a:spcBef>
              <a:spcAft>
                <a:spcPts val="0"/>
              </a:spcAft>
              <a:buSzPts val="2000"/>
              <a:buFont typeface="Denk One"/>
              <a:buNone/>
              <a:defRPr sz="2667">
                <a:latin typeface="Denk One"/>
                <a:ea typeface="Denk One"/>
                <a:cs typeface="Denk One"/>
                <a:sym typeface="Denk One"/>
              </a:defRPr>
            </a:lvl7pPr>
            <a:lvl8pPr lvl="7" rtl="0">
              <a:spcBef>
                <a:spcPts val="0"/>
              </a:spcBef>
              <a:spcAft>
                <a:spcPts val="0"/>
              </a:spcAft>
              <a:buSzPts val="2000"/>
              <a:buFont typeface="Denk One"/>
              <a:buNone/>
              <a:defRPr sz="2667">
                <a:latin typeface="Denk One"/>
                <a:ea typeface="Denk One"/>
                <a:cs typeface="Denk One"/>
                <a:sym typeface="Denk One"/>
              </a:defRPr>
            </a:lvl8pPr>
            <a:lvl9pPr lvl="8" rtl="0">
              <a:spcBef>
                <a:spcPts val="0"/>
              </a:spcBef>
              <a:spcAft>
                <a:spcPts val="0"/>
              </a:spcAft>
              <a:buSzPts val="2000"/>
              <a:buFont typeface="Denk One"/>
              <a:buNone/>
              <a:defRPr sz="2667">
                <a:latin typeface="Denk One"/>
                <a:ea typeface="Denk One"/>
                <a:cs typeface="Denk One"/>
                <a:sym typeface="Denk One"/>
              </a:defRPr>
            </a:lvl9pPr>
          </a:lstStyle>
          <a:p>
            <a:endParaRPr/>
          </a:p>
        </p:txBody>
      </p:sp>
      <p:sp>
        <p:nvSpPr>
          <p:cNvPr id="303" name="Google Shape;303;p20"/>
          <p:cNvSpPr txBox="1">
            <a:spLocks noGrp="1"/>
          </p:cNvSpPr>
          <p:nvPr>
            <p:ph type="title" idx="15"/>
          </p:nvPr>
        </p:nvSpPr>
        <p:spPr>
          <a:xfrm>
            <a:off x="1097001" y="2713504"/>
            <a:ext cx="3781200" cy="1412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267">
                <a:solidFill>
                  <a:schemeClr val="dk1"/>
                </a:solidFill>
              </a:defRPr>
            </a:lvl1pPr>
            <a:lvl2pPr lvl="1" rtl="0">
              <a:spcBef>
                <a:spcPts val="0"/>
              </a:spcBef>
              <a:spcAft>
                <a:spcPts val="0"/>
              </a:spcAft>
              <a:buSzPts val="3600"/>
              <a:buFont typeface="Denk One"/>
              <a:buNone/>
              <a:defRPr sz="4800">
                <a:latin typeface="Denk One"/>
                <a:ea typeface="Denk One"/>
                <a:cs typeface="Denk One"/>
                <a:sym typeface="Denk One"/>
              </a:defRPr>
            </a:lvl2pPr>
            <a:lvl3pPr lvl="2" rtl="0">
              <a:spcBef>
                <a:spcPts val="0"/>
              </a:spcBef>
              <a:spcAft>
                <a:spcPts val="0"/>
              </a:spcAft>
              <a:buSzPts val="3600"/>
              <a:buFont typeface="Denk One"/>
              <a:buNone/>
              <a:defRPr sz="4800">
                <a:latin typeface="Denk One"/>
                <a:ea typeface="Denk One"/>
                <a:cs typeface="Denk One"/>
                <a:sym typeface="Denk One"/>
              </a:defRPr>
            </a:lvl3pPr>
            <a:lvl4pPr lvl="3" rtl="0">
              <a:spcBef>
                <a:spcPts val="0"/>
              </a:spcBef>
              <a:spcAft>
                <a:spcPts val="0"/>
              </a:spcAft>
              <a:buSzPts val="3600"/>
              <a:buFont typeface="Denk One"/>
              <a:buNone/>
              <a:defRPr sz="4800">
                <a:latin typeface="Denk One"/>
                <a:ea typeface="Denk One"/>
                <a:cs typeface="Denk One"/>
                <a:sym typeface="Denk One"/>
              </a:defRPr>
            </a:lvl4pPr>
            <a:lvl5pPr lvl="4" rtl="0">
              <a:spcBef>
                <a:spcPts val="0"/>
              </a:spcBef>
              <a:spcAft>
                <a:spcPts val="0"/>
              </a:spcAft>
              <a:buSzPts val="3600"/>
              <a:buFont typeface="Denk One"/>
              <a:buNone/>
              <a:defRPr sz="4800">
                <a:latin typeface="Denk One"/>
                <a:ea typeface="Denk One"/>
                <a:cs typeface="Denk One"/>
                <a:sym typeface="Denk One"/>
              </a:defRPr>
            </a:lvl5pPr>
            <a:lvl6pPr lvl="5" rtl="0">
              <a:spcBef>
                <a:spcPts val="0"/>
              </a:spcBef>
              <a:spcAft>
                <a:spcPts val="0"/>
              </a:spcAft>
              <a:buSzPts val="3600"/>
              <a:buFont typeface="Denk One"/>
              <a:buNone/>
              <a:defRPr sz="4800">
                <a:latin typeface="Denk One"/>
                <a:ea typeface="Denk One"/>
                <a:cs typeface="Denk One"/>
                <a:sym typeface="Denk One"/>
              </a:defRPr>
            </a:lvl6pPr>
            <a:lvl7pPr lvl="6" rtl="0">
              <a:spcBef>
                <a:spcPts val="0"/>
              </a:spcBef>
              <a:spcAft>
                <a:spcPts val="0"/>
              </a:spcAft>
              <a:buSzPts val="3600"/>
              <a:buFont typeface="Denk One"/>
              <a:buNone/>
              <a:defRPr sz="4800">
                <a:latin typeface="Denk One"/>
                <a:ea typeface="Denk One"/>
                <a:cs typeface="Denk One"/>
                <a:sym typeface="Denk One"/>
              </a:defRPr>
            </a:lvl7pPr>
            <a:lvl8pPr lvl="7" rtl="0">
              <a:spcBef>
                <a:spcPts val="0"/>
              </a:spcBef>
              <a:spcAft>
                <a:spcPts val="0"/>
              </a:spcAft>
              <a:buSzPts val="3600"/>
              <a:buFont typeface="Denk One"/>
              <a:buNone/>
              <a:defRPr sz="4800">
                <a:latin typeface="Denk One"/>
                <a:ea typeface="Denk One"/>
                <a:cs typeface="Denk One"/>
                <a:sym typeface="Denk One"/>
              </a:defRPr>
            </a:lvl8pPr>
            <a:lvl9pPr lvl="8" rtl="0">
              <a:spcBef>
                <a:spcPts val="0"/>
              </a:spcBef>
              <a:spcAft>
                <a:spcPts val="0"/>
              </a:spcAft>
              <a:buSzPts val="3600"/>
              <a:buFont typeface="Denk One"/>
              <a:buNone/>
              <a:defRPr sz="4800">
                <a:latin typeface="Denk One"/>
                <a:ea typeface="Denk One"/>
                <a:cs typeface="Denk One"/>
                <a:sym typeface="Denk One"/>
              </a:defRPr>
            </a:lvl9pPr>
          </a:lstStyle>
          <a:p>
            <a:endParaRPr/>
          </a:p>
        </p:txBody>
      </p:sp>
    </p:spTree>
    <p:extLst>
      <p:ext uri="{BB962C8B-B14F-4D97-AF65-F5344CB8AC3E}">
        <p14:creationId xmlns:p14="http://schemas.microsoft.com/office/powerpoint/2010/main" val="2366591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7625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57209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2309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63158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584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6013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2546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1614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4/1/2024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493935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67"/>
          <p:cNvSpPr txBox="1">
            <a:spLocks noGrp="1"/>
          </p:cNvSpPr>
          <p:nvPr>
            <p:ph type="ctrTitle"/>
          </p:nvPr>
        </p:nvSpPr>
        <p:spPr>
          <a:xfrm>
            <a:off x="960007" y="1580867"/>
            <a:ext cx="5623291" cy="3148000"/>
          </a:xfrm>
          <a:prstGeom prst="rect">
            <a:avLst/>
          </a:prstGeom>
        </p:spPr>
        <p:txBody>
          <a:bodyPr spcFirstLastPara="1" vert="horz" wrap="square" lIns="121900" tIns="121900" rIns="121900" bIns="121900" rtlCol="0" anchor="ctr" anchorCtr="0">
            <a:noAutofit/>
          </a:bodyPr>
          <a:lstStyle/>
          <a:p>
            <a:pPr algn="l">
              <a:spcBef>
                <a:spcPts val="0"/>
              </a:spcBef>
            </a:pPr>
            <a:r>
              <a:rPr lang="en-US" sz="5867" dirty="0"/>
              <a:t>Bitcoin price prediction using ML</a:t>
            </a:r>
            <a:endParaRPr sz="5867" dirty="0"/>
          </a:p>
        </p:txBody>
      </p:sp>
      <p:grpSp>
        <p:nvGrpSpPr>
          <p:cNvPr id="1206" name="Google Shape;1206;p67"/>
          <p:cNvGrpSpPr/>
          <p:nvPr/>
        </p:nvGrpSpPr>
        <p:grpSpPr>
          <a:xfrm rot="10800000" flipH="1">
            <a:off x="1107053" y="663105"/>
            <a:ext cx="572431" cy="125332"/>
            <a:chOff x="5840230" y="744468"/>
            <a:chExt cx="431653" cy="94500"/>
          </a:xfrm>
        </p:grpSpPr>
        <p:sp>
          <p:nvSpPr>
            <p:cNvPr id="1207" name="Google Shape;1207;p67"/>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121900" tIns="121900" rIns="121900" bIns="121900" anchor="ctr" anchorCtr="0">
              <a:noAutofit/>
            </a:bodyPr>
            <a:lstStyle/>
            <a:p>
              <a:endParaRPr sz="2400"/>
            </a:p>
          </p:txBody>
        </p:sp>
        <p:sp>
          <p:nvSpPr>
            <p:cNvPr id="1208" name="Google Shape;1208;p67"/>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121900" tIns="121900" rIns="121900" bIns="121900" anchor="ctr" anchorCtr="0">
              <a:noAutofit/>
            </a:bodyPr>
            <a:lstStyle/>
            <a:p>
              <a:endParaRPr sz="2400"/>
            </a:p>
          </p:txBody>
        </p:sp>
        <p:sp>
          <p:nvSpPr>
            <p:cNvPr id="1209" name="Google Shape;1209;p67"/>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121900" tIns="121900" rIns="121900" bIns="121900" anchor="ctr" anchorCtr="0">
              <a:noAutofit/>
            </a:bodyPr>
            <a:lstStyle/>
            <a:p>
              <a:endParaRPr sz="2400"/>
            </a:p>
          </p:txBody>
        </p:sp>
      </p:grpSp>
      <p:sp>
        <p:nvSpPr>
          <p:cNvPr id="4" name="TextBox 3">
            <a:extLst>
              <a:ext uri="{FF2B5EF4-FFF2-40B4-BE49-F238E27FC236}">
                <a16:creationId xmlns:a16="http://schemas.microsoft.com/office/drawing/2014/main" id="{A99BADFC-2190-B159-19CA-74C816808306}"/>
              </a:ext>
            </a:extLst>
          </p:cNvPr>
          <p:cNvSpPr txBox="1"/>
          <p:nvPr/>
        </p:nvSpPr>
        <p:spPr>
          <a:xfrm>
            <a:off x="6854010" y="912926"/>
            <a:ext cx="4887349" cy="5032147"/>
          </a:xfrm>
          <a:prstGeom prst="rect">
            <a:avLst/>
          </a:prstGeom>
          <a:noFill/>
        </p:spPr>
        <p:txBody>
          <a:bodyPr wrap="square" rtlCol="0">
            <a:spAutoFit/>
          </a:bodyPr>
          <a:lstStyle/>
          <a:p>
            <a:r>
              <a:rPr lang="en-IN" sz="2700" dirty="0">
                <a:solidFill>
                  <a:schemeClr val="accent6">
                    <a:lumMod val="60000"/>
                    <a:lumOff val="40000"/>
                  </a:schemeClr>
                </a:solidFill>
                <a:latin typeface="Orbitron" panose="020B0604020202020204" charset="0"/>
              </a:rPr>
              <a:t>RISHAV RAJ SINGH (2000271540044)</a:t>
            </a:r>
          </a:p>
          <a:p>
            <a:endParaRPr lang="en-IN" sz="2700" dirty="0">
              <a:solidFill>
                <a:schemeClr val="accent6">
                  <a:lumMod val="60000"/>
                  <a:lumOff val="40000"/>
                </a:schemeClr>
              </a:solidFill>
              <a:latin typeface="Orbitron" panose="020B0604020202020204" charset="0"/>
            </a:endParaRPr>
          </a:p>
          <a:p>
            <a:r>
              <a:rPr lang="en-IN" sz="2700" dirty="0">
                <a:solidFill>
                  <a:schemeClr val="accent6">
                    <a:lumMod val="60000"/>
                    <a:lumOff val="40000"/>
                  </a:schemeClr>
                </a:solidFill>
                <a:latin typeface="Orbitron" panose="020B0604020202020204" charset="0"/>
              </a:rPr>
              <a:t>RAUSHAN KUMAR (2000271540043)</a:t>
            </a:r>
          </a:p>
          <a:p>
            <a:endParaRPr lang="en-IN" sz="2700" dirty="0">
              <a:solidFill>
                <a:schemeClr val="accent6">
                  <a:lumMod val="60000"/>
                  <a:lumOff val="40000"/>
                </a:schemeClr>
              </a:solidFill>
              <a:latin typeface="Orbitron" panose="020B0604020202020204" charset="0"/>
            </a:endParaRPr>
          </a:p>
          <a:p>
            <a:r>
              <a:rPr lang="en-IN" sz="2700" dirty="0">
                <a:solidFill>
                  <a:schemeClr val="accent6">
                    <a:lumMod val="60000"/>
                    <a:lumOff val="40000"/>
                  </a:schemeClr>
                </a:solidFill>
                <a:latin typeface="Orbitron" panose="020B0604020202020204" charset="0"/>
              </a:rPr>
              <a:t>GAURAV SINGH</a:t>
            </a:r>
          </a:p>
          <a:p>
            <a:r>
              <a:rPr lang="en-IN" sz="2700" dirty="0">
                <a:solidFill>
                  <a:schemeClr val="accent6">
                    <a:lumMod val="60000"/>
                    <a:lumOff val="40000"/>
                  </a:schemeClr>
                </a:solidFill>
                <a:latin typeface="Orbitron" panose="020B0604020202020204" charset="0"/>
              </a:rPr>
              <a:t>(2100271549002)</a:t>
            </a:r>
          </a:p>
          <a:p>
            <a:endParaRPr lang="en-IN" sz="2700" dirty="0">
              <a:solidFill>
                <a:schemeClr val="accent6">
                  <a:lumMod val="60000"/>
                  <a:lumOff val="40000"/>
                </a:schemeClr>
              </a:solidFill>
              <a:latin typeface="Orbitron" panose="020B0604020202020204" charset="0"/>
            </a:endParaRPr>
          </a:p>
          <a:p>
            <a:r>
              <a:rPr lang="en-IN" sz="2700" dirty="0">
                <a:solidFill>
                  <a:schemeClr val="accent6">
                    <a:lumMod val="60000"/>
                    <a:lumOff val="40000"/>
                  </a:schemeClr>
                </a:solidFill>
                <a:latin typeface="Orbitron" panose="020B0604020202020204" charset="0"/>
              </a:rPr>
              <a:t>ADITYA KUMAR </a:t>
            </a:r>
          </a:p>
          <a:p>
            <a:r>
              <a:rPr lang="en-IN" sz="2700" dirty="0">
                <a:solidFill>
                  <a:schemeClr val="accent6">
                    <a:lumMod val="60000"/>
                    <a:lumOff val="40000"/>
                  </a:schemeClr>
                </a:solidFill>
                <a:latin typeface="Orbitron" panose="020B0604020202020204" charset="0"/>
              </a:rPr>
              <a:t>(2000271540007)</a:t>
            </a:r>
          </a:p>
          <a:p>
            <a:endParaRPr lang="en-I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03"/>
                                        </p:tgtEl>
                                        <p:attrNameLst>
                                          <p:attrName>style.visibility</p:attrName>
                                        </p:attrNameLst>
                                      </p:cBhvr>
                                      <p:to>
                                        <p:strVal val="visible"/>
                                      </p:to>
                                    </p:set>
                                    <p:anim calcmode="lin" valueType="num">
                                      <p:cBhvr additive="base">
                                        <p:cTn id="7" dur="800"/>
                                        <p:tgtEl>
                                          <p:spTgt spid="120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FB600A33-AFAE-9A35-1D87-B65931581492}"/>
              </a:ext>
            </a:extLst>
          </p:cNvPr>
          <p:cNvSpPr/>
          <p:nvPr/>
        </p:nvSpPr>
        <p:spPr>
          <a:xfrm>
            <a:off x="7" y="6"/>
            <a:ext cx="938456" cy="745952"/>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05</a:t>
            </a:r>
            <a:endParaRPr sz="4800" b="1" dirty="0">
              <a:solidFill>
                <a:schemeClr val="bg1"/>
              </a:solidFill>
              <a:latin typeface="Orbitron" panose="020B0604020202020204" charset="0"/>
            </a:endParaRPr>
          </a:p>
        </p:txBody>
      </p:sp>
      <p:sp>
        <p:nvSpPr>
          <p:cNvPr id="4" name="TextBox 3">
            <a:extLst>
              <a:ext uri="{FF2B5EF4-FFF2-40B4-BE49-F238E27FC236}">
                <a16:creationId xmlns:a16="http://schemas.microsoft.com/office/drawing/2014/main" id="{59F9D966-E0F7-699A-CAC2-814EF430CBDF}"/>
              </a:ext>
            </a:extLst>
          </p:cNvPr>
          <p:cNvSpPr txBox="1"/>
          <p:nvPr/>
        </p:nvSpPr>
        <p:spPr>
          <a:xfrm>
            <a:off x="938463" y="0"/>
            <a:ext cx="11253537" cy="707886"/>
          </a:xfrm>
          <a:prstGeom prst="rect">
            <a:avLst/>
          </a:prstGeom>
          <a:noFill/>
        </p:spPr>
        <p:txBody>
          <a:bodyPr wrap="square" rtlCol="0">
            <a:spAutoFit/>
          </a:bodyPr>
          <a:lstStyle/>
          <a:p>
            <a:pPr algn="ctr"/>
            <a:r>
              <a:rPr lang="en-IN" sz="4000" b="1" dirty="0">
                <a:solidFill>
                  <a:srgbClr val="FFC000"/>
                </a:solidFill>
                <a:latin typeface="Bookman Old Style" panose="02050604050505020204" pitchFamily="18" charset="0"/>
              </a:rPr>
              <a:t>IMPLEMENTATION</a:t>
            </a:r>
          </a:p>
        </p:txBody>
      </p:sp>
      <p:pic>
        <p:nvPicPr>
          <p:cNvPr id="6" name="Picture 5">
            <a:extLst>
              <a:ext uri="{FF2B5EF4-FFF2-40B4-BE49-F238E27FC236}">
                <a16:creationId xmlns:a16="http://schemas.microsoft.com/office/drawing/2014/main" id="{B45BA629-6584-513E-47AB-B38CF2AD60F1}"/>
              </a:ext>
            </a:extLst>
          </p:cNvPr>
          <p:cNvPicPr>
            <a:picLocks noChangeAspect="1"/>
          </p:cNvPicPr>
          <p:nvPr/>
        </p:nvPicPr>
        <p:blipFill rotWithShape="1">
          <a:blip r:embed="rId2"/>
          <a:srcRect l="13628" t="17918" r="12066" b="10277"/>
          <a:stretch/>
        </p:blipFill>
        <p:spPr>
          <a:xfrm>
            <a:off x="0" y="998609"/>
            <a:ext cx="5133474" cy="5654842"/>
          </a:xfrm>
          <a:prstGeom prst="rect">
            <a:avLst/>
          </a:prstGeom>
        </p:spPr>
      </p:pic>
      <p:pic>
        <p:nvPicPr>
          <p:cNvPr id="9" name="Picture 8">
            <a:extLst>
              <a:ext uri="{FF2B5EF4-FFF2-40B4-BE49-F238E27FC236}">
                <a16:creationId xmlns:a16="http://schemas.microsoft.com/office/drawing/2014/main" id="{3C130DCE-5D7F-A9D7-9AE9-1DA662675D20}"/>
              </a:ext>
            </a:extLst>
          </p:cNvPr>
          <p:cNvPicPr>
            <a:picLocks noChangeAspect="1"/>
          </p:cNvPicPr>
          <p:nvPr/>
        </p:nvPicPr>
        <p:blipFill rotWithShape="1">
          <a:blip r:embed="rId3"/>
          <a:srcRect l="14693" t="29591" r="10965" b="14385"/>
          <a:stretch/>
        </p:blipFill>
        <p:spPr>
          <a:xfrm>
            <a:off x="5358063" y="1038727"/>
            <a:ext cx="6585283" cy="5654842"/>
          </a:xfrm>
          <a:prstGeom prst="rect">
            <a:avLst/>
          </a:prstGeom>
        </p:spPr>
      </p:pic>
    </p:spTree>
    <p:extLst>
      <p:ext uri="{BB962C8B-B14F-4D97-AF65-F5344CB8AC3E}">
        <p14:creationId xmlns:p14="http://schemas.microsoft.com/office/powerpoint/2010/main" val="162883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FB600A33-AFAE-9A35-1D87-B65931581492}"/>
              </a:ext>
            </a:extLst>
          </p:cNvPr>
          <p:cNvSpPr/>
          <p:nvPr/>
        </p:nvSpPr>
        <p:spPr>
          <a:xfrm>
            <a:off x="7" y="6"/>
            <a:ext cx="938456" cy="745952"/>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05</a:t>
            </a:r>
            <a:endParaRPr sz="4800" b="1" dirty="0">
              <a:solidFill>
                <a:schemeClr val="bg1"/>
              </a:solidFill>
              <a:latin typeface="Orbitron" panose="020B0604020202020204" charset="0"/>
            </a:endParaRPr>
          </a:p>
        </p:txBody>
      </p:sp>
      <p:sp>
        <p:nvSpPr>
          <p:cNvPr id="4" name="TextBox 3">
            <a:extLst>
              <a:ext uri="{FF2B5EF4-FFF2-40B4-BE49-F238E27FC236}">
                <a16:creationId xmlns:a16="http://schemas.microsoft.com/office/drawing/2014/main" id="{59F9D966-E0F7-699A-CAC2-814EF430CBDF}"/>
              </a:ext>
            </a:extLst>
          </p:cNvPr>
          <p:cNvSpPr txBox="1"/>
          <p:nvPr/>
        </p:nvSpPr>
        <p:spPr>
          <a:xfrm>
            <a:off x="938463" y="0"/>
            <a:ext cx="11253537" cy="707886"/>
          </a:xfrm>
          <a:prstGeom prst="rect">
            <a:avLst/>
          </a:prstGeom>
          <a:noFill/>
        </p:spPr>
        <p:txBody>
          <a:bodyPr wrap="square" rtlCol="0">
            <a:spAutoFit/>
          </a:bodyPr>
          <a:lstStyle/>
          <a:p>
            <a:pPr algn="ctr"/>
            <a:r>
              <a:rPr lang="en-IN" sz="4000" b="1" dirty="0">
                <a:solidFill>
                  <a:srgbClr val="FFC000"/>
                </a:solidFill>
                <a:latin typeface="Bookman Old Style" panose="02050604050505020204" pitchFamily="18" charset="0"/>
              </a:rPr>
              <a:t>IMPLEMENTATION</a:t>
            </a:r>
          </a:p>
        </p:txBody>
      </p:sp>
      <p:pic>
        <p:nvPicPr>
          <p:cNvPr id="5" name="Picture 4">
            <a:extLst>
              <a:ext uri="{FF2B5EF4-FFF2-40B4-BE49-F238E27FC236}">
                <a16:creationId xmlns:a16="http://schemas.microsoft.com/office/drawing/2014/main" id="{E31CFF16-E0BD-1553-39CB-87F773D01F66}"/>
              </a:ext>
            </a:extLst>
          </p:cNvPr>
          <p:cNvPicPr>
            <a:picLocks noChangeAspect="1"/>
          </p:cNvPicPr>
          <p:nvPr/>
        </p:nvPicPr>
        <p:blipFill rotWithShape="1">
          <a:blip r:embed="rId2"/>
          <a:srcRect l="15789" t="25614" r="19006" b="12397"/>
          <a:stretch/>
        </p:blipFill>
        <p:spPr>
          <a:xfrm>
            <a:off x="80209" y="1066801"/>
            <a:ext cx="6079959" cy="3625515"/>
          </a:xfrm>
          <a:prstGeom prst="rect">
            <a:avLst/>
          </a:prstGeom>
        </p:spPr>
      </p:pic>
      <p:pic>
        <p:nvPicPr>
          <p:cNvPr id="9" name="Picture 8">
            <a:extLst>
              <a:ext uri="{FF2B5EF4-FFF2-40B4-BE49-F238E27FC236}">
                <a16:creationId xmlns:a16="http://schemas.microsoft.com/office/drawing/2014/main" id="{A1A02CDF-4134-5A5C-29BC-ACAE0CE9C445}"/>
              </a:ext>
            </a:extLst>
          </p:cNvPr>
          <p:cNvPicPr>
            <a:picLocks noChangeAspect="1"/>
          </p:cNvPicPr>
          <p:nvPr/>
        </p:nvPicPr>
        <p:blipFill rotWithShape="1">
          <a:blip r:embed="rId3"/>
          <a:srcRect l="14254" t="59766" r="52632" b="9006"/>
          <a:stretch/>
        </p:blipFill>
        <p:spPr>
          <a:xfrm>
            <a:off x="80208" y="4804611"/>
            <a:ext cx="6015791" cy="1676399"/>
          </a:xfrm>
          <a:prstGeom prst="rect">
            <a:avLst/>
          </a:prstGeom>
        </p:spPr>
      </p:pic>
      <p:pic>
        <p:nvPicPr>
          <p:cNvPr id="10" name="Picture 9">
            <a:extLst>
              <a:ext uri="{FF2B5EF4-FFF2-40B4-BE49-F238E27FC236}">
                <a16:creationId xmlns:a16="http://schemas.microsoft.com/office/drawing/2014/main" id="{6E7F102A-0BA3-90EC-4727-FF0EE10073BC}"/>
              </a:ext>
            </a:extLst>
          </p:cNvPr>
          <p:cNvPicPr>
            <a:picLocks noChangeAspect="1"/>
          </p:cNvPicPr>
          <p:nvPr/>
        </p:nvPicPr>
        <p:blipFill>
          <a:blip r:embed="rId4"/>
          <a:stretch>
            <a:fillRect/>
          </a:stretch>
        </p:blipFill>
        <p:spPr>
          <a:xfrm>
            <a:off x="6269344" y="1066801"/>
            <a:ext cx="5695445" cy="5358063"/>
          </a:xfrm>
          <a:prstGeom prst="rect">
            <a:avLst/>
          </a:prstGeom>
        </p:spPr>
      </p:pic>
    </p:spTree>
    <p:extLst>
      <p:ext uri="{BB962C8B-B14F-4D97-AF65-F5344CB8AC3E}">
        <p14:creationId xmlns:p14="http://schemas.microsoft.com/office/powerpoint/2010/main" val="2464439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FB600A33-AFAE-9A35-1D87-B65931581492}"/>
              </a:ext>
            </a:extLst>
          </p:cNvPr>
          <p:cNvSpPr/>
          <p:nvPr/>
        </p:nvSpPr>
        <p:spPr>
          <a:xfrm>
            <a:off x="7" y="6"/>
            <a:ext cx="938456" cy="745952"/>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06</a:t>
            </a:r>
            <a:endParaRPr sz="4800" b="1" dirty="0">
              <a:solidFill>
                <a:schemeClr val="bg1"/>
              </a:solidFill>
              <a:latin typeface="Orbitron" panose="020B0604020202020204" charset="0"/>
            </a:endParaRPr>
          </a:p>
        </p:txBody>
      </p:sp>
      <p:sp>
        <p:nvSpPr>
          <p:cNvPr id="4" name="TextBox 3">
            <a:extLst>
              <a:ext uri="{FF2B5EF4-FFF2-40B4-BE49-F238E27FC236}">
                <a16:creationId xmlns:a16="http://schemas.microsoft.com/office/drawing/2014/main" id="{59F9D966-E0F7-699A-CAC2-814EF430CBDF}"/>
              </a:ext>
            </a:extLst>
          </p:cNvPr>
          <p:cNvSpPr txBox="1"/>
          <p:nvPr/>
        </p:nvSpPr>
        <p:spPr>
          <a:xfrm>
            <a:off x="938463" y="0"/>
            <a:ext cx="11253537" cy="707886"/>
          </a:xfrm>
          <a:prstGeom prst="rect">
            <a:avLst/>
          </a:prstGeom>
          <a:noFill/>
        </p:spPr>
        <p:txBody>
          <a:bodyPr wrap="square" rtlCol="0">
            <a:spAutoFit/>
          </a:bodyPr>
          <a:lstStyle/>
          <a:p>
            <a:pPr algn="ctr"/>
            <a:r>
              <a:rPr lang="en-IN" sz="4000" b="1" dirty="0">
                <a:solidFill>
                  <a:srgbClr val="FFC000"/>
                </a:solidFill>
                <a:latin typeface="Bookman Old Style" panose="02050604050505020204" pitchFamily="18" charset="0"/>
              </a:rPr>
              <a:t>RESULT AND EVALUATION</a:t>
            </a:r>
          </a:p>
        </p:txBody>
      </p:sp>
      <p:pic>
        <p:nvPicPr>
          <p:cNvPr id="8" name="Picture 7">
            <a:extLst>
              <a:ext uri="{FF2B5EF4-FFF2-40B4-BE49-F238E27FC236}">
                <a16:creationId xmlns:a16="http://schemas.microsoft.com/office/drawing/2014/main" id="{542A5FCC-FBD6-5061-C2BB-EDD96CC78911}"/>
              </a:ext>
            </a:extLst>
          </p:cNvPr>
          <p:cNvPicPr>
            <a:picLocks noChangeAspect="1"/>
          </p:cNvPicPr>
          <p:nvPr/>
        </p:nvPicPr>
        <p:blipFill rotWithShape="1">
          <a:blip r:embed="rId2"/>
          <a:srcRect l="13670" t="40935" r="25293" b="28070"/>
          <a:stretch/>
        </p:blipFill>
        <p:spPr>
          <a:xfrm>
            <a:off x="128336" y="1012686"/>
            <a:ext cx="5855369" cy="1748589"/>
          </a:xfrm>
          <a:prstGeom prst="rect">
            <a:avLst/>
          </a:prstGeom>
        </p:spPr>
      </p:pic>
      <p:pic>
        <p:nvPicPr>
          <p:cNvPr id="5" name="Picture 4">
            <a:extLst>
              <a:ext uri="{FF2B5EF4-FFF2-40B4-BE49-F238E27FC236}">
                <a16:creationId xmlns:a16="http://schemas.microsoft.com/office/drawing/2014/main" id="{51447677-8310-783D-6412-D9D9E8662F69}"/>
              </a:ext>
            </a:extLst>
          </p:cNvPr>
          <p:cNvPicPr>
            <a:picLocks noChangeAspect="1"/>
          </p:cNvPicPr>
          <p:nvPr/>
        </p:nvPicPr>
        <p:blipFill rotWithShape="1">
          <a:blip r:embed="rId3"/>
          <a:srcRect l="17325" t="29942" r="25877" b="39064"/>
          <a:stretch/>
        </p:blipFill>
        <p:spPr>
          <a:xfrm>
            <a:off x="128336" y="2831432"/>
            <a:ext cx="5855369" cy="1884948"/>
          </a:xfrm>
          <a:prstGeom prst="rect">
            <a:avLst/>
          </a:prstGeom>
        </p:spPr>
      </p:pic>
      <p:pic>
        <p:nvPicPr>
          <p:cNvPr id="7" name="Picture 6">
            <a:extLst>
              <a:ext uri="{FF2B5EF4-FFF2-40B4-BE49-F238E27FC236}">
                <a16:creationId xmlns:a16="http://schemas.microsoft.com/office/drawing/2014/main" id="{D1B2B586-1EC3-2C0A-D1D9-3A85682C0E42}"/>
              </a:ext>
            </a:extLst>
          </p:cNvPr>
          <p:cNvPicPr>
            <a:picLocks noChangeAspect="1"/>
          </p:cNvPicPr>
          <p:nvPr/>
        </p:nvPicPr>
        <p:blipFill rotWithShape="1">
          <a:blip r:embed="rId3"/>
          <a:srcRect l="16154" t="60468" r="25365" b="7836"/>
          <a:stretch/>
        </p:blipFill>
        <p:spPr>
          <a:xfrm>
            <a:off x="128336" y="4716380"/>
            <a:ext cx="5855369" cy="2045368"/>
          </a:xfrm>
          <a:prstGeom prst="rect">
            <a:avLst/>
          </a:prstGeom>
        </p:spPr>
      </p:pic>
      <p:pic>
        <p:nvPicPr>
          <p:cNvPr id="10" name="Picture 9">
            <a:extLst>
              <a:ext uri="{FF2B5EF4-FFF2-40B4-BE49-F238E27FC236}">
                <a16:creationId xmlns:a16="http://schemas.microsoft.com/office/drawing/2014/main" id="{3BDAADBE-55E4-7AD6-3257-910B67F5476B}"/>
              </a:ext>
            </a:extLst>
          </p:cNvPr>
          <p:cNvPicPr>
            <a:picLocks noChangeAspect="1"/>
          </p:cNvPicPr>
          <p:nvPr/>
        </p:nvPicPr>
        <p:blipFill rotWithShape="1">
          <a:blip r:embed="rId4"/>
          <a:srcRect l="15790" t="25614" r="18640" b="12632"/>
          <a:stretch/>
        </p:blipFill>
        <p:spPr>
          <a:xfrm>
            <a:off x="6208297" y="1012686"/>
            <a:ext cx="5566608" cy="5654842"/>
          </a:xfrm>
          <a:prstGeom prst="rect">
            <a:avLst/>
          </a:prstGeom>
        </p:spPr>
      </p:pic>
    </p:spTree>
    <p:extLst>
      <p:ext uri="{BB962C8B-B14F-4D97-AF65-F5344CB8AC3E}">
        <p14:creationId xmlns:p14="http://schemas.microsoft.com/office/powerpoint/2010/main" val="1468182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FB600A33-AFAE-9A35-1D87-B65931581492}"/>
              </a:ext>
            </a:extLst>
          </p:cNvPr>
          <p:cNvSpPr/>
          <p:nvPr/>
        </p:nvSpPr>
        <p:spPr>
          <a:xfrm>
            <a:off x="7" y="6"/>
            <a:ext cx="938456" cy="745952"/>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06</a:t>
            </a:r>
            <a:endParaRPr sz="4800" b="1" dirty="0">
              <a:solidFill>
                <a:schemeClr val="bg1"/>
              </a:solidFill>
              <a:latin typeface="Orbitron" panose="020B0604020202020204" charset="0"/>
            </a:endParaRPr>
          </a:p>
        </p:txBody>
      </p:sp>
      <p:sp>
        <p:nvSpPr>
          <p:cNvPr id="4" name="TextBox 3">
            <a:extLst>
              <a:ext uri="{FF2B5EF4-FFF2-40B4-BE49-F238E27FC236}">
                <a16:creationId xmlns:a16="http://schemas.microsoft.com/office/drawing/2014/main" id="{59F9D966-E0F7-699A-CAC2-814EF430CBDF}"/>
              </a:ext>
            </a:extLst>
          </p:cNvPr>
          <p:cNvSpPr txBox="1"/>
          <p:nvPr/>
        </p:nvSpPr>
        <p:spPr>
          <a:xfrm>
            <a:off x="938463" y="0"/>
            <a:ext cx="11253537" cy="707886"/>
          </a:xfrm>
          <a:prstGeom prst="rect">
            <a:avLst/>
          </a:prstGeom>
          <a:noFill/>
        </p:spPr>
        <p:txBody>
          <a:bodyPr wrap="square" rtlCol="0">
            <a:spAutoFit/>
          </a:bodyPr>
          <a:lstStyle/>
          <a:p>
            <a:pPr algn="ctr"/>
            <a:r>
              <a:rPr lang="en-IN" sz="4000" b="1" dirty="0">
                <a:solidFill>
                  <a:srgbClr val="FFC000"/>
                </a:solidFill>
                <a:latin typeface="Bookman Old Style" panose="02050604050505020204" pitchFamily="18" charset="0"/>
              </a:rPr>
              <a:t>RESULT AND EVALUATION</a:t>
            </a:r>
          </a:p>
        </p:txBody>
      </p:sp>
      <p:pic>
        <p:nvPicPr>
          <p:cNvPr id="6146" name="Picture 2">
            <a:extLst>
              <a:ext uri="{FF2B5EF4-FFF2-40B4-BE49-F238E27FC236}">
                <a16:creationId xmlns:a16="http://schemas.microsoft.com/office/drawing/2014/main" id="{F12DBCC8-4B60-8F62-DCB0-D50EAF1CD0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15" y="3609474"/>
            <a:ext cx="6444915" cy="29276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E190DC5-14B7-75E9-7543-DA32A5EF15B9}"/>
              </a:ext>
            </a:extLst>
          </p:cNvPr>
          <p:cNvPicPr>
            <a:picLocks noChangeAspect="1"/>
          </p:cNvPicPr>
          <p:nvPr/>
        </p:nvPicPr>
        <p:blipFill>
          <a:blip r:embed="rId3"/>
          <a:stretch>
            <a:fillRect/>
          </a:stretch>
        </p:blipFill>
        <p:spPr>
          <a:xfrm>
            <a:off x="156409" y="1046746"/>
            <a:ext cx="6408822" cy="2438401"/>
          </a:xfrm>
          <a:prstGeom prst="rect">
            <a:avLst/>
          </a:prstGeom>
        </p:spPr>
      </p:pic>
      <p:pic>
        <p:nvPicPr>
          <p:cNvPr id="5122" name="Picture 2">
            <a:extLst>
              <a:ext uri="{FF2B5EF4-FFF2-40B4-BE49-F238E27FC236}">
                <a16:creationId xmlns:a16="http://schemas.microsoft.com/office/drawing/2014/main" id="{881C6D6A-1645-E041-5D11-7570AAA127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1432" y="1046745"/>
            <a:ext cx="5394159" cy="5490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524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FB600A33-AFAE-9A35-1D87-B65931581492}"/>
              </a:ext>
            </a:extLst>
          </p:cNvPr>
          <p:cNvSpPr/>
          <p:nvPr/>
        </p:nvSpPr>
        <p:spPr>
          <a:xfrm>
            <a:off x="7" y="6"/>
            <a:ext cx="938456" cy="745952"/>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08</a:t>
            </a:r>
            <a:endParaRPr sz="4800" b="1" dirty="0">
              <a:solidFill>
                <a:schemeClr val="bg1"/>
              </a:solidFill>
              <a:latin typeface="Orbitron" panose="020B0604020202020204" charset="0"/>
            </a:endParaRPr>
          </a:p>
        </p:txBody>
      </p:sp>
      <p:sp>
        <p:nvSpPr>
          <p:cNvPr id="4" name="TextBox 3">
            <a:extLst>
              <a:ext uri="{FF2B5EF4-FFF2-40B4-BE49-F238E27FC236}">
                <a16:creationId xmlns:a16="http://schemas.microsoft.com/office/drawing/2014/main" id="{59F9D966-E0F7-699A-CAC2-814EF430CBDF}"/>
              </a:ext>
            </a:extLst>
          </p:cNvPr>
          <p:cNvSpPr txBox="1"/>
          <p:nvPr/>
        </p:nvSpPr>
        <p:spPr>
          <a:xfrm>
            <a:off x="938463" y="0"/>
            <a:ext cx="11253537" cy="707886"/>
          </a:xfrm>
          <a:prstGeom prst="rect">
            <a:avLst/>
          </a:prstGeom>
          <a:noFill/>
        </p:spPr>
        <p:txBody>
          <a:bodyPr wrap="square" rtlCol="0">
            <a:spAutoFit/>
          </a:bodyPr>
          <a:lstStyle/>
          <a:p>
            <a:pPr algn="ctr"/>
            <a:r>
              <a:rPr lang="en-IN" sz="4000" b="1" dirty="0">
                <a:solidFill>
                  <a:srgbClr val="FFC000"/>
                </a:solidFill>
                <a:latin typeface="Bookman Old Style" panose="02050604050505020204" pitchFamily="18" charset="0"/>
              </a:rPr>
              <a:t>DISCUSSION</a:t>
            </a:r>
            <a:endParaRPr lang="en-IN" sz="4000" dirty="0">
              <a:latin typeface="Orbitron"/>
            </a:endParaRPr>
          </a:p>
        </p:txBody>
      </p:sp>
      <p:sp>
        <p:nvSpPr>
          <p:cNvPr id="5" name="TextBox 4">
            <a:extLst>
              <a:ext uri="{FF2B5EF4-FFF2-40B4-BE49-F238E27FC236}">
                <a16:creationId xmlns:a16="http://schemas.microsoft.com/office/drawing/2014/main" id="{7C1AD5C5-38F1-FD2F-7E84-37ACDEE36E46}"/>
              </a:ext>
            </a:extLst>
          </p:cNvPr>
          <p:cNvSpPr txBox="1"/>
          <p:nvPr/>
        </p:nvSpPr>
        <p:spPr>
          <a:xfrm>
            <a:off x="469235" y="1049290"/>
            <a:ext cx="11430000" cy="5757089"/>
          </a:xfrm>
          <a:prstGeom prst="rect">
            <a:avLst/>
          </a:prstGeom>
          <a:noFill/>
        </p:spPr>
        <p:txBody>
          <a:bodyPr wrap="square">
            <a:spAutoFit/>
          </a:bodyPr>
          <a:lstStyle/>
          <a:p>
            <a:pPr marL="285750" indent="-285750">
              <a:spcBef>
                <a:spcPts val="900"/>
              </a:spcBef>
              <a:buFont typeface="Wingdings" panose="05000000000000000000" pitchFamily="2" charset="2"/>
              <a:buChar char="v"/>
            </a:pPr>
            <a:r>
              <a:rPr lang="en-IN" sz="2000" dirty="0">
                <a:effectLst/>
                <a:latin typeface="Bookman Old Style" panose="02050604050505020204" pitchFamily="18" charset="0"/>
                <a:ea typeface="Times New Roman" panose="02020603050405020304" pitchFamily="18" charset="0"/>
              </a:rPr>
              <a:t>The future scope of this project could involve expanding the model to predict prices of other cryptocurrencies, thereby providing a comprehensive tool for cryptocurrency investors. Additionally, the model could be enhanced by incorporating more complex machine learning algorithms or by integrating real-time data feeds for more accurate and timely predictions.</a:t>
            </a:r>
          </a:p>
          <a:p>
            <a:pPr marL="285750" indent="-285750">
              <a:spcBef>
                <a:spcPts val="900"/>
              </a:spcBef>
              <a:buFont typeface="Wingdings" panose="05000000000000000000" pitchFamily="2" charset="2"/>
              <a:buChar char="v"/>
            </a:pPr>
            <a:endParaRPr lang="en-IN" sz="2000" dirty="0">
              <a:effectLst/>
              <a:latin typeface="Bookman Old Style" panose="02050604050505020204" pitchFamily="18" charset="0"/>
              <a:ea typeface="Times New Roman" panose="02020603050405020304" pitchFamily="18" charset="0"/>
            </a:endParaRPr>
          </a:p>
          <a:p>
            <a:pPr marL="285750" indent="-285750">
              <a:spcBef>
                <a:spcPts val="900"/>
              </a:spcBef>
              <a:buFont typeface="Wingdings" panose="05000000000000000000" pitchFamily="2" charset="2"/>
              <a:buChar char="v"/>
            </a:pPr>
            <a:r>
              <a:rPr lang="en-IN" sz="2000" dirty="0">
                <a:effectLst/>
                <a:latin typeface="Bookman Old Style" panose="02050604050505020204" pitchFamily="18" charset="0"/>
                <a:ea typeface="Times New Roman" panose="02020603050405020304" pitchFamily="18" charset="0"/>
              </a:rPr>
              <a:t>Furthermore, the research could delve deeper into the impact of global events on Bitcoin prices, adding the oil and gold price and daily news providing a more holistic view of the factors influencing cryptocurrency markets. This could involve the use of Natural Language Processing (NLP) techniques to </a:t>
            </a:r>
            <a:r>
              <a:rPr lang="en-IN" sz="2000" dirty="0" err="1">
                <a:effectLst/>
                <a:latin typeface="Bookman Old Style" panose="02050604050505020204" pitchFamily="18" charset="0"/>
                <a:ea typeface="Times New Roman" panose="02020603050405020304" pitchFamily="18" charset="0"/>
              </a:rPr>
              <a:t>analyze</a:t>
            </a:r>
            <a:r>
              <a:rPr lang="en-IN" sz="2000" dirty="0">
                <a:effectLst/>
                <a:latin typeface="Bookman Old Style" panose="02050604050505020204" pitchFamily="18" charset="0"/>
                <a:ea typeface="Times New Roman" panose="02020603050405020304" pitchFamily="18" charset="0"/>
              </a:rPr>
              <a:t> news articles or social media posts related to cryptocurrencies.</a:t>
            </a:r>
          </a:p>
          <a:p>
            <a:pPr marL="285750" indent="-285750">
              <a:spcBef>
                <a:spcPts val="900"/>
              </a:spcBef>
              <a:buFont typeface="Wingdings" panose="05000000000000000000" pitchFamily="2" charset="2"/>
              <a:buChar char="v"/>
            </a:pPr>
            <a:endParaRPr lang="en-IN" sz="2000" dirty="0">
              <a:effectLst/>
              <a:latin typeface="Bookman Old Style" panose="02050604050505020204" pitchFamily="18" charset="0"/>
              <a:ea typeface="Times New Roman" panose="02020603050405020304" pitchFamily="18" charset="0"/>
            </a:endParaRPr>
          </a:p>
          <a:p>
            <a:pPr marL="285750" indent="-285750">
              <a:spcBef>
                <a:spcPts val="900"/>
              </a:spcBef>
              <a:buFont typeface="Wingdings" panose="05000000000000000000" pitchFamily="2" charset="2"/>
              <a:buChar char="v"/>
            </a:pPr>
            <a:r>
              <a:rPr lang="en-IN" sz="2000" dirty="0">
                <a:effectLst/>
                <a:latin typeface="Bookman Old Style" panose="02050604050505020204" pitchFamily="18" charset="0"/>
                <a:ea typeface="Times New Roman" panose="02020603050405020304" pitchFamily="18" charset="0"/>
              </a:rPr>
              <a:t>Finally, the project could explore the development of a user-friendly application or platform that utilizes the predictive model, making it accessible to a wider audience. This could potentially democratize access to cryptocurrency investment tools, contributing to the growth and maturity of the cryptocurrency market.</a:t>
            </a:r>
          </a:p>
          <a:p>
            <a:pPr>
              <a:lnSpc>
                <a:spcPct val="107000"/>
              </a:lnSpc>
              <a:spcAft>
                <a:spcPts val="800"/>
              </a:spcAft>
            </a:pPr>
            <a:r>
              <a:rPr lang="en-US" sz="2000" b="1" kern="100" dirty="0">
                <a:effectLst/>
                <a:latin typeface="Bookman Old Style" panose="02050604050505020204" pitchFamily="18" charset="0"/>
                <a:ea typeface="Calibri" panose="020F0502020204030204" pitchFamily="34" charset="0"/>
                <a:cs typeface="Times New Roman" panose="02020603050405020304" pitchFamily="18" charset="0"/>
              </a:rPr>
              <a:t> </a:t>
            </a:r>
            <a:endParaRPr lang="en-IN" sz="2000" kern="100" dirty="0">
              <a:effectLst/>
              <a:latin typeface="Bookman Old Style" panose="020506040505050202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48025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FB600A33-AFAE-9A35-1D87-B65931581492}"/>
              </a:ext>
            </a:extLst>
          </p:cNvPr>
          <p:cNvSpPr/>
          <p:nvPr/>
        </p:nvSpPr>
        <p:spPr>
          <a:xfrm>
            <a:off x="7" y="6"/>
            <a:ext cx="938456" cy="745952"/>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09</a:t>
            </a:r>
            <a:endParaRPr sz="4800" b="1" dirty="0">
              <a:solidFill>
                <a:schemeClr val="bg1"/>
              </a:solidFill>
              <a:latin typeface="Orbitron" panose="020B0604020202020204" charset="0"/>
            </a:endParaRPr>
          </a:p>
        </p:txBody>
      </p:sp>
      <p:sp>
        <p:nvSpPr>
          <p:cNvPr id="4" name="TextBox 3">
            <a:extLst>
              <a:ext uri="{FF2B5EF4-FFF2-40B4-BE49-F238E27FC236}">
                <a16:creationId xmlns:a16="http://schemas.microsoft.com/office/drawing/2014/main" id="{59F9D966-E0F7-699A-CAC2-814EF430CBDF}"/>
              </a:ext>
            </a:extLst>
          </p:cNvPr>
          <p:cNvSpPr txBox="1"/>
          <p:nvPr/>
        </p:nvSpPr>
        <p:spPr>
          <a:xfrm>
            <a:off x="938463" y="0"/>
            <a:ext cx="11253537" cy="707886"/>
          </a:xfrm>
          <a:prstGeom prst="rect">
            <a:avLst/>
          </a:prstGeom>
          <a:noFill/>
        </p:spPr>
        <p:txBody>
          <a:bodyPr wrap="square" rtlCol="0">
            <a:spAutoFit/>
          </a:bodyPr>
          <a:lstStyle/>
          <a:p>
            <a:pPr algn="ctr"/>
            <a:r>
              <a:rPr lang="en-IN" sz="4000" b="1" dirty="0">
                <a:solidFill>
                  <a:srgbClr val="FFC000"/>
                </a:solidFill>
                <a:latin typeface="Bookman Old Style" panose="02050604050505020204" pitchFamily="18" charset="0"/>
              </a:rPr>
              <a:t>CONCLUSIONS</a:t>
            </a:r>
          </a:p>
        </p:txBody>
      </p:sp>
      <p:sp>
        <p:nvSpPr>
          <p:cNvPr id="5" name="TextBox 4">
            <a:extLst>
              <a:ext uri="{FF2B5EF4-FFF2-40B4-BE49-F238E27FC236}">
                <a16:creationId xmlns:a16="http://schemas.microsoft.com/office/drawing/2014/main" id="{D8406505-CAB2-5E30-11F8-F54D8C138FCB}"/>
              </a:ext>
            </a:extLst>
          </p:cNvPr>
          <p:cNvSpPr txBox="1"/>
          <p:nvPr/>
        </p:nvSpPr>
        <p:spPr>
          <a:xfrm>
            <a:off x="88230" y="745959"/>
            <a:ext cx="11831054" cy="6232475"/>
          </a:xfrm>
          <a:prstGeom prst="rect">
            <a:avLst/>
          </a:prstGeom>
          <a:noFill/>
        </p:spPr>
        <p:txBody>
          <a:bodyPr wrap="square" rtlCol="0">
            <a:spAutoFit/>
          </a:bodyPr>
          <a:lstStyle/>
          <a:p>
            <a:pPr algn="just">
              <a:spcBef>
                <a:spcPts val="900"/>
              </a:spcBef>
            </a:pPr>
            <a:endParaRPr lang="en-IN" dirty="0">
              <a:effectLst/>
              <a:latin typeface="Palatino Linotype" panose="02040502050505030304" pitchFamily="18" charset="0"/>
              <a:ea typeface="Times New Roman" panose="02020603050405020304" pitchFamily="18" charset="0"/>
            </a:endParaRPr>
          </a:p>
          <a:p>
            <a:pPr marL="285750" indent="-285750" algn="just">
              <a:spcBef>
                <a:spcPts val="900"/>
              </a:spcBef>
              <a:buFont typeface="Wingdings" panose="05000000000000000000" pitchFamily="2" charset="2"/>
              <a:buChar char="v"/>
            </a:pPr>
            <a:r>
              <a:rPr lang="en-IN" sz="1600" dirty="0">
                <a:effectLst/>
                <a:latin typeface="Bookman Old Style" panose="02050604050505020204" pitchFamily="18" charset="0"/>
                <a:ea typeface="Times New Roman" panose="02020603050405020304" pitchFamily="18" charset="0"/>
              </a:rPr>
              <a:t>The primary objective of developing a predictive model for Bitcoin prices has been achieved. The model caters to diverse needs such as investment decision-making, risk management, algorithmic trading, portfolio optimization, market analysis, financial planning, cryptocurrency exchange operations, regulatory compliance, and risk assessment in derivative trading.</a:t>
            </a:r>
          </a:p>
          <a:p>
            <a:pPr marL="285750" indent="-285750" algn="just">
              <a:spcBef>
                <a:spcPts val="900"/>
              </a:spcBef>
              <a:buFont typeface="Wingdings" panose="05000000000000000000" pitchFamily="2" charset="2"/>
              <a:buChar char="v"/>
            </a:pPr>
            <a:endParaRPr lang="en-IN" sz="1600" dirty="0">
              <a:effectLst/>
              <a:latin typeface="Bookman Old Style" panose="02050604050505020204" pitchFamily="18" charset="0"/>
              <a:ea typeface="Times New Roman" panose="02020603050405020304" pitchFamily="18" charset="0"/>
            </a:endParaRPr>
          </a:p>
          <a:p>
            <a:pPr marL="285750" indent="-285750" algn="just">
              <a:spcBef>
                <a:spcPts val="900"/>
              </a:spcBef>
              <a:buFont typeface="Wingdings" panose="05000000000000000000" pitchFamily="2" charset="2"/>
              <a:buChar char="v"/>
            </a:pPr>
            <a:r>
              <a:rPr lang="en-IN" sz="1600" dirty="0">
                <a:effectLst/>
                <a:latin typeface="Bookman Old Style" panose="02050604050505020204" pitchFamily="18" charset="0"/>
                <a:ea typeface="Times New Roman" panose="02020603050405020304" pitchFamily="18" charset="0"/>
              </a:rPr>
              <a:t>This research project has not only contributed to the advancement and understanding of cryptocurrency markets in the digital era but also provided a valuable tool for stakeholders in the cryptocurrency domain. </a:t>
            </a:r>
          </a:p>
          <a:p>
            <a:pPr marL="285750" indent="-285750" algn="just">
              <a:spcBef>
                <a:spcPts val="900"/>
              </a:spcBef>
              <a:buFont typeface="Wingdings" panose="05000000000000000000" pitchFamily="2" charset="2"/>
              <a:buChar char="v"/>
            </a:pPr>
            <a:endParaRPr lang="en-IN" sz="1600" dirty="0">
              <a:effectLst/>
              <a:latin typeface="Bookman Old Style" panose="02050604050505020204" pitchFamily="18" charset="0"/>
              <a:ea typeface="Times New Roman" panose="02020603050405020304" pitchFamily="18" charset="0"/>
            </a:endParaRPr>
          </a:p>
          <a:p>
            <a:pPr marL="285750" indent="-285750" algn="just">
              <a:spcBef>
                <a:spcPts val="900"/>
              </a:spcBef>
              <a:buFont typeface="Wingdings" panose="05000000000000000000" pitchFamily="2" charset="2"/>
              <a:buChar char="v"/>
            </a:pPr>
            <a:r>
              <a:rPr lang="en-IN" sz="1600" dirty="0">
                <a:effectLst/>
                <a:latin typeface="Bookman Old Style" panose="02050604050505020204" pitchFamily="18" charset="0"/>
                <a:ea typeface="Times New Roman" panose="02020603050405020304" pitchFamily="18" charset="0"/>
              </a:rPr>
              <a:t>The predictive model developed in this study can serve as a reliable guide for financial investors, aiding them in making informed decisions in the dynamic world of cryptocurrency trading.</a:t>
            </a:r>
          </a:p>
          <a:p>
            <a:pPr marL="285750" indent="-285750" algn="just">
              <a:spcBef>
                <a:spcPts val="900"/>
              </a:spcBef>
              <a:buFont typeface="Wingdings" panose="05000000000000000000" pitchFamily="2" charset="2"/>
              <a:buChar char="v"/>
            </a:pPr>
            <a:endParaRPr lang="en-IN" sz="1600" dirty="0">
              <a:effectLst/>
              <a:latin typeface="Bookman Old Style" panose="02050604050505020204" pitchFamily="18" charset="0"/>
              <a:ea typeface="Times New Roman" panose="02020603050405020304" pitchFamily="18" charset="0"/>
            </a:endParaRPr>
          </a:p>
          <a:p>
            <a:pPr marL="285750" indent="-285750" algn="just">
              <a:spcBef>
                <a:spcPts val="900"/>
              </a:spcBef>
              <a:buFont typeface="Wingdings" panose="05000000000000000000" pitchFamily="2" charset="2"/>
              <a:buChar char="v"/>
            </a:pPr>
            <a:r>
              <a:rPr lang="en-IN" sz="1600" dirty="0">
                <a:effectLst/>
                <a:latin typeface="Bookman Old Style" panose="02050604050505020204" pitchFamily="18" charset="0"/>
                <a:ea typeface="Times New Roman" panose="02020603050405020304" pitchFamily="18" charset="0"/>
              </a:rPr>
              <a:t>The research’s findings underscore the potential of machine learning algorithms in forecasting Bitcoin prices and highlight the importance of continuous innovation in this rapidly evolving field.</a:t>
            </a:r>
          </a:p>
          <a:p>
            <a:pPr marL="285750" indent="-285750" algn="just">
              <a:spcBef>
                <a:spcPts val="900"/>
              </a:spcBef>
              <a:buFont typeface="Wingdings" panose="05000000000000000000" pitchFamily="2" charset="2"/>
              <a:buChar char="v"/>
            </a:pPr>
            <a:endParaRPr lang="en-IN" sz="1600" dirty="0">
              <a:effectLst/>
              <a:latin typeface="Bookman Old Style" panose="02050604050505020204" pitchFamily="18" charset="0"/>
              <a:ea typeface="Times New Roman" panose="02020603050405020304" pitchFamily="18" charset="0"/>
            </a:endParaRPr>
          </a:p>
          <a:p>
            <a:pPr marL="285750" indent="-285750" algn="just">
              <a:spcBef>
                <a:spcPts val="900"/>
              </a:spcBef>
              <a:buFont typeface="Wingdings" panose="05000000000000000000" pitchFamily="2" charset="2"/>
              <a:buChar char="v"/>
            </a:pPr>
            <a:r>
              <a:rPr lang="en-IN" sz="1600" dirty="0">
                <a:effectLst/>
                <a:latin typeface="Bookman Old Style" panose="02050604050505020204" pitchFamily="18" charset="0"/>
                <a:ea typeface="Times New Roman" panose="02020603050405020304" pitchFamily="18" charset="0"/>
              </a:rPr>
              <a:t>The model’s ability to set upper and lower limits for price fluctuations is a novel approach that can aid investors in risk management and decision-making processes. This feature can mitigate the risk factor when the Bitcoin price exceeds the upper limit and prevent a sudden market crash when it exceeds the lower limit.</a:t>
            </a:r>
          </a:p>
          <a:p>
            <a:pPr marL="285750" indent="-285750" algn="just">
              <a:spcBef>
                <a:spcPts val="900"/>
              </a:spcBef>
              <a:buFont typeface="Wingdings" panose="05000000000000000000" pitchFamily="2" charset="2"/>
              <a:buChar char="v"/>
            </a:pP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600" dirty="0"/>
          </a:p>
        </p:txBody>
      </p:sp>
    </p:spTree>
    <p:extLst>
      <p:ext uri="{BB962C8B-B14F-4D97-AF65-F5344CB8AC3E}">
        <p14:creationId xmlns:p14="http://schemas.microsoft.com/office/powerpoint/2010/main" val="4146963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grpSp>
        <p:nvGrpSpPr>
          <p:cNvPr id="1301" name="Google Shape;1301;p69"/>
          <p:cNvGrpSpPr/>
          <p:nvPr/>
        </p:nvGrpSpPr>
        <p:grpSpPr>
          <a:xfrm>
            <a:off x="476687" y="2060134"/>
            <a:ext cx="3918233" cy="2368400"/>
            <a:chOff x="719975" y="1114972"/>
            <a:chExt cx="3010825" cy="1776300"/>
          </a:xfrm>
        </p:grpSpPr>
        <p:sp>
          <p:nvSpPr>
            <p:cNvPr id="1302" name="Google Shape;1302;p69"/>
            <p:cNvSpPr/>
            <p:nvPr/>
          </p:nvSpPr>
          <p:spPr>
            <a:xfrm>
              <a:off x="720000" y="1114972"/>
              <a:ext cx="30108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121900" tIns="121900" rIns="121900" bIns="121900" anchor="ctr" anchorCtr="0">
              <a:noAutofit/>
            </a:bodyPr>
            <a:lstStyle/>
            <a:p>
              <a:endParaRPr sz="2400"/>
            </a:p>
          </p:txBody>
        </p:sp>
        <p:sp>
          <p:nvSpPr>
            <p:cNvPr id="1303" name="Google Shape;1303;p69"/>
            <p:cNvSpPr/>
            <p:nvPr/>
          </p:nvSpPr>
          <p:spPr>
            <a:xfrm>
              <a:off x="719975" y="1114975"/>
              <a:ext cx="3010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121900" tIns="121900" rIns="121900" bIns="121900" anchor="ctr" anchorCtr="0">
              <a:noAutofit/>
            </a:bodyPr>
            <a:lstStyle/>
            <a:p>
              <a:endParaRPr sz="2400"/>
            </a:p>
          </p:txBody>
        </p:sp>
        <p:grpSp>
          <p:nvGrpSpPr>
            <p:cNvPr id="1304" name="Google Shape;1304;p69"/>
            <p:cNvGrpSpPr/>
            <p:nvPr/>
          </p:nvGrpSpPr>
          <p:grpSpPr>
            <a:xfrm rot="10800000" flipH="1">
              <a:off x="881412" y="1244995"/>
              <a:ext cx="429322" cy="93999"/>
              <a:chOff x="5840230" y="744468"/>
              <a:chExt cx="431653" cy="94500"/>
            </a:xfrm>
          </p:grpSpPr>
          <p:sp>
            <p:nvSpPr>
              <p:cNvPr id="1305" name="Google Shape;1305;p69"/>
              <p:cNvSpPr/>
              <p:nvPr/>
            </p:nvSpPr>
            <p:spPr>
              <a:xfrm>
                <a:off x="5840230"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121900" tIns="121900" rIns="121900" bIns="121900" anchor="ctr" anchorCtr="0">
                <a:noAutofit/>
              </a:bodyPr>
              <a:lstStyle/>
              <a:p>
                <a:endParaRPr sz="2400"/>
              </a:p>
            </p:txBody>
          </p:sp>
          <p:sp>
            <p:nvSpPr>
              <p:cNvPr id="1306" name="Google Shape;1306;p69"/>
              <p:cNvSpPr/>
              <p:nvPr/>
            </p:nvSpPr>
            <p:spPr>
              <a:xfrm>
                <a:off x="6008807"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121900" tIns="121900" rIns="121900" bIns="121900" anchor="ctr" anchorCtr="0">
                <a:noAutofit/>
              </a:bodyPr>
              <a:lstStyle/>
              <a:p>
                <a:endParaRPr sz="2400"/>
              </a:p>
            </p:txBody>
          </p:sp>
          <p:sp>
            <p:nvSpPr>
              <p:cNvPr id="1307" name="Google Shape;1307;p69"/>
              <p:cNvSpPr/>
              <p:nvPr/>
            </p:nvSpPr>
            <p:spPr>
              <a:xfrm>
                <a:off x="6177384"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121900" tIns="121900" rIns="121900" bIns="121900" anchor="ctr" anchorCtr="0">
                <a:noAutofit/>
              </a:bodyPr>
              <a:lstStyle/>
              <a:p>
                <a:endParaRPr sz="2400"/>
              </a:p>
            </p:txBody>
          </p:sp>
        </p:grpSp>
      </p:grpSp>
      <p:sp>
        <p:nvSpPr>
          <p:cNvPr id="1319" name="Google Shape;1319;p69"/>
          <p:cNvSpPr txBox="1">
            <a:spLocks noGrp="1"/>
          </p:cNvSpPr>
          <p:nvPr>
            <p:ph type="title" idx="15"/>
          </p:nvPr>
        </p:nvSpPr>
        <p:spPr>
          <a:xfrm>
            <a:off x="1062548" y="2681180"/>
            <a:ext cx="3781200" cy="1412800"/>
          </a:xfrm>
          <a:prstGeom prst="rect">
            <a:avLst/>
          </a:prstGeom>
        </p:spPr>
        <p:txBody>
          <a:bodyPr spcFirstLastPara="1" vert="horz" wrap="square" lIns="121900" tIns="121900" rIns="121900" bIns="121900" rtlCol="0" anchor="ctr" anchorCtr="0">
            <a:noAutofit/>
          </a:bodyPr>
          <a:lstStyle/>
          <a:p>
            <a:pPr algn="l"/>
            <a:r>
              <a:rPr lang="en" dirty="0"/>
              <a:t>TABLE OF CONTENTS</a:t>
            </a:r>
            <a:endParaRPr dirty="0"/>
          </a:p>
        </p:txBody>
      </p:sp>
      <p:graphicFrame>
        <p:nvGraphicFramePr>
          <p:cNvPr id="32" name="Table 31">
            <a:extLst>
              <a:ext uri="{FF2B5EF4-FFF2-40B4-BE49-F238E27FC236}">
                <a16:creationId xmlns:a16="http://schemas.microsoft.com/office/drawing/2014/main" id="{BCF95282-4748-980C-5E4D-8E93CDDB45F3}"/>
              </a:ext>
            </a:extLst>
          </p:cNvPr>
          <p:cNvGraphicFramePr>
            <a:graphicFrameLocks noGrp="1"/>
          </p:cNvGraphicFramePr>
          <p:nvPr>
            <p:extLst>
              <p:ext uri="{D42A27DB-BD31-4B8C-83A1-F6EECF244321}">
                <p14:modId xmlns:p14="http://schemas.microsoft.com/office/powerpoint/2010/main" val="2472624713"/>
              </p:ext>
            </p:extLst>
          </p:nvPr>
        </p:nvGraphicFramePr>
        <p:xfrm>
          <a:off x="4980715" y="878308"/>
          <a:ext cx="6861151" cy="4881816"/>
        </p:xfrm>
        <a:graphic>
          <a:graphicData uri="http://schemas.openxmlformats.org/drawingml/2006/table">
            <a:tbl>
              <a:tblPr firstRow="1" bandRow="1">
                <a:tableStyleId>{2D5ABB26-0587-4C30-8999-92F81FD0307C}</a:tableStyleId>
              </a:tblPr>
              <a:tblGrid>
                <a:gridCol w="622908">
                  <a:extLst>
                    <a:ext uri="{9D8B030D-6E8A-4147-A177-3AD203B41FA5}">
                      <a16:colId xmlns:a16="http://schemas.microsoft.com/office/drawing/2014/main" val="3086808192"/>
                    </a:ext>
                  </a:extLst>
                </a:gridCol>
                <a:gridCol w="6238243">
                  <a:extLst>
                    <a:ext uri="{9D8B030D-6E8A-4147-A177-3AD203B41FA5}">
                      <a16:colId xmlns:a16="http://schemas.microsoft.com/office/drawing/2014/main" val="3051968403"/>
                    </a:ext>
                  </a:extLst>
                </a:gridCol>
              </a:tblGrid>
              <a:tr h="542424">
                <a:tc>
                  <a:txBody>
                    <a:bodyPr/>
                    <a:lstStyle/>
                    <a:p>
                      <a:pPr algn="just"/>
                      <a:r>
                        <a:rPr lang="en-US" sz="2800" dirty="0">
                          <a:latin typeface="Orbitron"/>
                        </a:rPr>
                        <a:t>01</a:t>
                      </a:r>
                      <a:endParaRPr lang="en-IN" sz="2800" dirty="0">
                        <a:latin typeface="Orbitron"/>
                      </a:endParaRPr>
                    </a:p>
                  </a:txBody>
                  <a:tcPr/>
                </a:tc>
                <a:tc>
                  <a:txBody>
                    <a:bodyPr/>
                    <a:lstStyle/>
                    <a:p>
                      <a:pPr algn="just"/>
                      <a:r>
                        <a:rPr lang="en-US" sz="2800" dirty="0">
                          <a:latin typeface="Orbitron"/>
                        </a:rPr>
                        <a:t>INTRODUCTION</a:t>
                      </a:r>
                      <a:endParaRPr lang="en-IN" sz="2800" dirty="0">
                        <a:latin typeface="Orbitron"/>
                      </a:endParaRPr>
                    </a:p>
                  </a:txBody>
                  <a:tcPr/>
                </a:tc>
                <a:extLst>
                  <a:ext uri="{0D108BD9-81ED-4DB2-BD59-A6C34878D82A}">
                    <a16:rowId xmlns:a16="http://schemas.microsoft.com/office/drawing/2014/main" val="1757533696"/>
                  </a:ext>
                </a:extLst>
              </a:tr>
              <a:tr h="542424">
                <a:tc>
                  <a:txBody>
                    <a:bodyPr/>
                    <a:lstStyle/>
                    <a:p>
                      <a:pPr algn="just"/>
                      <a:r>
                        <a:rPr lang="en-US" sz="2800" dirty="0">
                          <a:latin typeface="Orbitron"/>
                        </a:rPr>
                        <a:t>02</a:t>
                      </a:r>
                      <a:endParaRPr lang="en-IN" sz="2800" dirty="0">
                        <a:latin typeface="Orbitron"/>
                      </a:endParaRPr>
                    </a:p>
                  </a:txBody>
                  <a:tcPr/>
                </a:tc>
                <a:tc>
                  <a:txBody>
                    <a:bodyPr/>
                    <a:lstStyle/>
                    <a:p>
                      <a:pPr algn="just"/>
                      <a:r>
                        <a:rPr lang="en-US" sz="2800" dirty="0">
                          <a:latin typeface="Orbitron"/>
                        </a:rPr>
                        <a:t>PROBLEM OBJECTIVE</a:t>
                      </a:r>
                    </a:p>
                  </a:txBody>
                  <a:tcPr/>
                </a:tc>
                <a:extLst>
                  <a:ext uri="{0D108BD9-81ED-4DB2-BD59-A6C34878D82A}">
                    <a16:rowId xmlns:a16="http://schemas.microsoft.com/office/drawing/2014/main" val="727983762"/>
                  </a:ext>
                </a:extLst>
              </a:tr>
              <a:tr h="542424">
                <a:tc>
                  <a:txBody>
                    <a:bodyPr/>
                    <a:lstStyle/>
                    <a:p>
                      <a:pPr algn="just"/>
                      <a:r>
                        <a:rPr lang="en-IN" sz="2800" dirty="0">
                          <a:latin typeface="Orbitron"/>
                        </a:rPr>
                        <a:t>03</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2800" dirty="0">
                          <a:solidFill>
                            <a:schemeClr val="tx1"/>
                          </a:solidFill>
                          <a:latin typeface="Orbitron"/>
                        </a:rPr>
                        <a:t>LITERATURE REVIEW</a:t>
                      </a:r>
                      <a:endParaRPr lang="en-US" sz="2800" dirty="0">
                        <a:solidFill>
                          <a:schemeClr val="tx1"/>
                        </a:solidFill>
                        <a:latin typeface="Orbitron"/>
                      </a:endParaRPr>
                    </a:p>
                  </a:txBody>
                  <a:tcPr/>
                </a:tc>
                <a:extLst>
                  <a:ext uri="{0D108BD9-81ED-4DB2-BD59-A6C34878D82A}">
                    <a16:rowId xmlns:a16="http://schemas.microsoft.com/office/drawing/2014/main" val="1127555449"/>
                  </a:ext>
                </a:extLst>
              </a:tr>
              <a:tr h="542424">
                <a:tc>
                  <a:txBody>
                    <a:bodyPr/>
                    <a:lstStyle/>
                    <a:p>
                      <a:pPr algn="just"/>
                      <a:r>
                        <a:rPr lang="en-IN" sz="2800" dirty="0">
                          <a:latin typeface="Orbitron"/>
                        </a:rPr>
                        <a:t>04</a:t>
                      </a:r>
                    </a:p>
                  </a:txBody>
                  <a:tcPr/>
                </a:tc>
                <a:tc>
                  <a:txBody>
                    <a:bodyPr/>
                    <a:lstStyle/>
                    <a:p>
                      <a:pPr algn="just"/>
                      <a:r>
                        <a:rPr lang="en-US" sz="2800" dirty="0">
                          <a:solidFill>
                            <a:schemeClr val="tx1"/>
                          </a:solidFill>
                          <a:latin typeface="Orbitron"/>
                        </a:rPr>
                        <a:t>METHODOLOGY</a:t>
                      </a:r>
                    </a:p>
                  </a:txBody>
                  <a:tcPr/>
                </a:tc>
                <a:extLst>
                  <a:ext uri="{0D108BD9-81ED-4DB2-BD59-A6C34878D82A}">
                    <a16:rowId xmlns:a16="http://schemas.microsoft.com/office/drawing/2014/main" val="1705383039"/>
                  </a:ext>
                </a:extLst>
              </a:tr>
              <a:tr h="542424">
                <a:tc>
                  <a:txBody>
                    <a:bodyPr/>
                    <a:lstStyle/>
                    <a:p>
                      <a:pPr algn="just"/>
                      <a:r>
                        <a:rPr lang="en-US" sz="2800" dirty="0">
                          <a:latin typeface="Orbitron"/>
                        </a:rPr>
                        <a:t>05</a:t>
                      </a:r>
                      <a:endParaRPr lang="en-IN" sz="2800" dirty="0">
                        <a:latin typeface="Orbitron"/>
                      </a:endParaRPr>
                    </a:p>
                  </a:txBody>
                  <a:tcPr/>
                </a:tc>
                <a:tc>
                  <a:txBody>
                    <a:bodyPr/>
                    <a:lstStyle/>
                    <a:p>
                      <a:pPr algn="just"/>
                      <a:r>
                        <a:rPr lang="en-IN" sz="2800" dirty="0">
                          <a:latin typeface="Orbitron"/>
                        </a:rPr>
                        <a:t>IMPLEMENTATION</a:t>
                      </a:r>
                    </a:p>
                  </a:txBody>
                  <a:tcPr/>
                </a:tc>
                <a:extLst>
                  <a:ext uri="{0D108BD9-81ED-4DB2-BD59-A6C34878D82A}">
                    <a16:rowId xmlns:a16="http://schemas.microsoft.com/office/drawing/2014/main" val="3285084405"/>
                  </a:ext>
                </a:extLst>
              </a:tr>
              <a:tr h="542424">
                <a:tc>
                  <a:txBody>
                    <a:bodyPr/>
                    <a:lstStyle/>
                    <a:p>
                      <a:pPr algn="just"/>
                      <a:r>
                        <a:rPr lang="en-IN" sz="2800" dirty="0">
                          <a:latin typeface="Orbitron"/>
                        </a:rPr>
                        <a:t>06</a:t>
                      </a:r>
                    </a:p>
                  </a:txBody>
                  <a:tcPr/>
                </a:tc>
                <a:tc>
                  <a:txBody>
                    <a:bodyPr/>
                    <a:lstStyle/>
                    <a:p>
                      <a:pPr algn="just"/>
                      <a:r>
                        <a:rPr lang="en-IN" sz="2800" dirty="0">
                          <a:latin typeface="Orbitron"/>
                        </a:rPr>
                        <a:t>RESULT AND EVALUATION</a:t>
                      </a:r>
                    </a:p>
                  </a:txBody>
                  <a:tcPr/>
                </a:tc>
                <a:extLst>
                  <a:ext uri="{0D108BD9-81ED-4DB2-BD59-A6C34878D82A}">
                    <a16:rowId xmlns:a16="http://schemas.microsoft.com/office/drawing/2014/main" val="542505771"/>
                  </a:ext>
                </a:extLst>
              </a:tr>
              <a:tr h="542424">
                <a:tc>
                  <a:txBody>
                    <a:bodyPr/>
                    <a:lstStyle/>
                    <a:p>
                      <a:pPr algn="just"/>
                      <a:r>
                        <a:rPr lang="en-US" sz="2800" dirty="0">
                          <a:latin typeface="Orbitron"/>
                        </a:rPr>
                        <a:t>07</a:t>
                      </a:r>
                      <a:endParaRPr lang="en-IN" sz="2800" dirty="0">
                        <a:latin typeface="Orbitron"/>
                      </a:endParaRPr>
                    </a:p>
                  </a:txBody>
                  <a:tcPr/>
                </a:tc>
                <a:tc>
                  <a:txBody>
                    <a:bodyPr/>
                    <a:lstStyle/>
                    <a:p>
                      <a:pPr algn="just"/>
                      <a:r>
                        <a:rPr lang="en-IN" sz="2800" dirty="0">
                          <a:latin typeface="Orbitron"/>
                        </a:rPr>
                        <a:t>DEMONSTRATION</a:t>
                      </a:r>
                    </a:p>
                  </a:txBody>
                  <a:tcPr/>
                </a:tc>
                <a:extLst>
                  <a:ext uri="{0D108BD9-81ED-4DB2-BD59-A6C34878D82A}">
                    <a16:rowId xmlns:a16="http://schemas.microsoft.com/office/drawing/2014/main" val="254190966"/>
                  </a:ext>
                </a:extLst>
              </a:tr>
              <a:tr h="542424">
                <a:tc>
                  <a:txBody>
                    <a:bodyPr/>
                    <a:lstStyle/>
                    <a:p>
                      <a:pPr algn="just"/>
                      <a:r>
                        <a:rPr lang="en-US" sz="2800" dirty="0">
                          <a:latin typeface="Orbitron"/>
                        </a:rPr>
                        <a:t>08</a:t>
                      </a:r>
                      <a:endParaRPr lang="en-IN" sz="2800" dirty="0">
                        <a:latin typeface="Orbitron"/>
                      </a:endParaRPr>
                    </a:p>
                  </a:txBody>
                  <a:tcPr/>
                </a:tc>
                <a:tc>
                  <a:txBody>
                    <a:bodyPr/>
                    <a:lstStyle/>
                    <a:p>
                      <a:pPr algn="just"/>
                      <a:r>
                        <a:rPr lang="en-IN" sz="2800" dirty="0">
                          <a:latin typeface="Orbitron"/>
                        </a:rPr>
                        <a:t>DISCUSSION</a:t>
                      </a:r>
                    </a:p>
                  </a:txBody>
                  <a:tcPr/>
                </a:tc>
                <a:extLst>
                  <a:ext uri="{0D108BD9-81ED-4DB2-BD59-A6C34878D82A}">
                    <a16:rowId xmlns:a16="http://schemas.microsoft.com/office/drawing/2014/main" val="2712781163"/>
                  </a:ext>
                </a:extLst>
              </a:tr>
              <a:tr h="542424">
                <a:tc>
                  <a:txBody>
                    <a:bodyPr/>
                    <a:lstStyle/>
                    <a:p>
                      <a:pPr algn="just"/>
                      <a:r>
                        <a:rPr lang="en-US" sz="2800" dirty="0">
                          <a:latin typeface="Orbitron"/>
                        </a:rPr>
                        <a:t>09</a:t>
                      </a:r>
                      <a:endParaRPr lang="en-IN" sz="2800" dirty="0">
                        <a:latin typeface="Orbitron"/>
                      </a:endParaRPr>
                    </a:p>
                  </a:txBody>
                  <a:tcPr/>
                </a:tc>
                <a:tc>
                  <a:txBody>
                    <a:bodyPr/>
                    <a:lstStyle/>
                    <a:p>
                      <a:pPr algn="just"/>
                      <a:r>
                        <a:rPr lang="en-IN" sz="2800" dirty="0">
                          <a:latin typeface="Orbitron"/>
                        </a:rPr>
                        <a:t>CONCLUSION</a:t>
                      </a:r>
                    </a:p>
                  </a:txBody>
                  <a:tcPr/>
                </a:tc>
                <a:extLst>
                  <a:ext uri="{0D108BD9-81ED-4DB2-BD59-A6C34878D82A}">
                    <a16:rowId xmlns:a16="http://schemas.microsoft.com/office/drawing/2014/main" val="1563331095"/>
                  </a:ext>
                </a:extLst>
              </a:tr>
            </a:tbl>
          </a:graphicData>
        </a:graphic>
      </p:graphicFrame>
      <p:sp>
        <p:nvSpPr>
          <p:cNvPr id="34" name="Rectangle 33">
            <a:extLst>
              <a:ext uri="{FF2B5EF4-FFF2-40B4-BE49-F238E27FC236}">
                <a16:creationId xmlns:a16="http://schemas.microsoft.com/office/drawing/2014/main" id="{2A80B319-6A73-05DF-0C30-222B5E2C2C39}"/>
              </a:ext>
            </a:extLst>
          </p:cNvPr>
          <p:cNvSpPr/>
          <p:nvPr/>
        </p:nvSpPr>
        <p:spPr>
          <a:xfrm>
            <a:off x="5974813" y="3244334"/>
            <a:ext cx="300082" cy="369332"/>
          </a:xfrm>
          <a:prstGeom prst="rect">
            <a:avLst/>
          </a:prstGeom>
        </p:spPr>
        <p:txBody>
          <a:bodyPr wrap="none">
            <a:spAutoFit/>
          </a:bodyPr>
          <a:lstStyle/>
          <a:p>
            <a:r>
              <a:rPr lang="en-IN" dirty="0"/>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FB600A33-AFAE-9A35-1D87-B65931581492}"/>
              </a:ext>
            </a:extLst>
          </p:cNvPr>
          <p:cNvSpPr/>
          <p:nvPr/>
        </p:nvSpPr>
        <p:spPr>
          <a:xfrm>
            <a:off x="7" y="6"/>
            <a:ext cx="938456" cy="745952"/>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01</a:t>
            </a:r>
            <a:endParaRPr sz="4800" b="1" dirty="0">
              <a:solidFill>
                <a:schemeClr val="bg1"/>
              </a:solidFill>
              <a:latin typeface="Orbitron" panose="020B0604020202020204" charset="0"/>
            </a:endParaRPr>
          </a:p>
        </p:txBody>
      </p:sp>
      <p:sp>
        <p:nvSpPr>
          <p:cNvPr id="4" name="TextBox 3">
            <a:extLst>
              <a:ext uri="{FF2B5EF4-FFF2-40B4-BE49-F238E27FC236}">
                <a16:creationId xmlns:a16="http://schemas.microsoft.com/office/drawing/2014/main" id="{59F9D966-E0F7-699A-CAC2-814EF430CBDF}"/>
              </a:ext>
            </a:extLst>
          </p:cNvPr>
          <p:cNvSpPr txBox="1"/>
          <p:nvPr/>
        </p:nvSpPr>
        <p:spPr>
          <a:xfrm>
            <a:off x="938463" y="0"/>
            <a:ext cx="11253537" cy="707886"/>
          </a:xfrm>
          <a:prstGeom prst="rect">
            <a:avLst/>
          </a:prstGeom>
          <a:noFill/>
        </p:spPr>
        <p:txBody>
          <a:bodyPr wrap="square" rtlCol="0">
            <a:spAutoFit/>
          </a:bodyPr>
          <a:lstStyle/>
          <a:p>
            <a:pPr algn="ctr"/>
            <a:r>
              <a:rPr lang="en-IN" sz="4000" b="1" dirty="0">
                <a:solidFill>
                  <a:srgbClr val="FFC000"/>
                </a:solidFill>
                <a:latin typeface="Bookman Old Style" panose="02050604050505020204" pitchFamily="18" charset="0"/>
              </a:rPr>
              <a:t>INTRODUCTION</a:t>
            </a:r>
          </a:p>
        </p:txBody>
      </p:sp>
      <p:sp>
        <p:nvSpPr>
          <p:cNvPr id="7" name="TextBox 6">
            <a:extLst>
              <a:ext uri="{FF2B5EF4-FFF2-40B4-BE49-F238E27FC236}">
                <a16:creationId xmlns:a16="http://schemas.microsoft.com/office/drawing/2014/main" id="{66F073B6-58AC-33A9-9205-05D40B502372}"/>
              </a:ext>
            </a:extLst>
          </p:cNvPr>
          <p:cNvSpPr txBox="1"/>
          <p:nvPr/>
        </p:nvSpPr>
        <p:spPr>
          <a:xfrm>
            <a:off x="216567" y="1267326"/>
            <a:ext cx="11742821" cy="5601533"/>
          </a:xfrm>
          <a:prstGeom prst="rect">
            <a:avLst/>
          </a:prstGeom>
          <a:noFill/>
        </p:spPr>
        <p:txBody>
          <a:bodyPr wrap="square" rtlCol="0">
            <a:spAutoFit/>
          </a:bodyPr>
          <a:lstStyle/>
          <a:p>
            <a:pPr marL="285750" indent="-285750" algn="just">
              <a:buFont typeface="Wingdings" panose="05000000000000000000" pitchFamily="2" charset="2"/>
              <a:buChar char="v"/>
            </a:pPr>
            <a:r>
              <a:rPr lang="en-US" sz="2000" kern="100" dirty="0">
                <a:effectLst/>
                <a:latin typeface="+mj-lt"/>
                <a:ea typeface="Calibri" panose="020F0502020204030204" pitchFamily="34" charset="0"/>
                <a:cs typeface="Arial" panose="020B0604020202020204" pitchFamily="34" charset="0"/>
              </a:rPr>
              <a:t>In the recent years, in the terms of market capitalization by value and volume bitcoin is one of the most important cryptocurrency so this is the Primary reason for us to choose it as our subject for research thesis.</a:t>
            </a:r>
          </a:p>
          <a:p>
            <a:pPr marL="285750" indent="-285750" algn="just">
              <a:buFont typeface="Wingdings" panose="05000000000000000000" pitchFamily="2" charset="2"/>
              <a:buChar char="v"/>
            </a:pPr>
            <a:endParaRPr lang="en-US" sz="2000" kern="100" dirty="0">
              <a:effectLst/>
              <a:latin typeface="+mj-lt"/>
              <a:ea typeface="Calibri" panose="020F0502020204030204" pitchFamily="34" charset="0"/>
              <a:cs typeface="Arial" panose="020B0604020202020204" pitchFamily="34" charset="0"/>
            </a:endParaRPr>
          </a:p>
          <a:p>
            <a:pPr marL="285750" indent="-285750" algn="just">
              <a:buFont typeface="Wingdings" panose="05000000000000000000" pitchFamily="2" charset="2"/>
              <a:buChar char="v"/>
            </a:pPr>
            <a:r>
              <a:rPr lang="en-US" sz="2000" kern="100" dirty="0">
                <a:effectLst/>
                <a:latin typeface="+mj-lt"/>
                <a:ea typeface="Calibri" panose="020F0502020204030204" pitchFamily="34" charset="0"/>
                <a:cs typeface="Arial" panose="020B0604020202020204" pitchFamily="34" charset="0"/>
              </a:rPr>
              <a:t>Another reason for selection of bitcoin is based on its volatile  nature which affects the financial marketers which costs them in monetary value . The price of the bitcoin is fluctuated because of the various reasons such as Company level factors and External factors which include </a:t>
            </a:r>
            <a:r>
              <a:rPr lang="en-IN" sz="2000" kern="100" spc="5" dirty="0">
                <a:effectLst/>
                <a:latin typeface="+mj-lt"/>
                <a:ea typeface="Calibri" panose="020F0502020204030204" pitchFamily="34" charset="0"/>
                <a:cs typeface="Arial" panose="020B0604020202020204" pitchFamily="34" charset="0"/>
              </a:rPr>
              <a:t>industry shifts, government regulations, or even severe weather that affects company operations.</a:t>
            </a:r>
            <a:r>
              <a:rPr lang="en-US" sz="2000" kern="100" dirty="0">
                <a:effectLst/>
                <a:latin typeface="+mj-lt"/>
                <a:ea typeface="Calibri" panose="020F0502020204030204" pitchFamily="34" charset="0"/>
                <a:cs typeface="Arial" panose="020B0604020202020204" pitchFamily="34" charset="0"/>
              </a:rPr>
              <a:t>the previous forecasting methods uses the machine learning algorithm for prediction of the bitcoin price based on the historical data and market voices related to the bitcoin.</a:t>
            </a:r>
          </a:p>
          <a:p>
            <a:pPr marL="285750" indent="-285750" algn="just">
              <a:buFont typeface="Wingdings" panose="05000000000000000000" pitchFamily="2" charset="2"/>
              <a:buChar char="v"/>
            </a:pPr>
            <a:endParaRPr lang="en-US" sz="2000" kern="100" dirty="0">
              <a:effectLst/>
              <a:latin typeface="+mj-lt"/>
              <a:ea typeface="Calibri" panose="020F0502020204030204" pitchFamily="34" charset="0"/>
              <a:cs typeface="Arial" panose="020B0604020202020204" pitchFamily="34" charset="0"/>
            </a:endParaRPr>
          </a:p>
          <a:p>
            <a:pPr marL="285750" indent="-285750" algn="just">
              <a:buFont typeface="Wingdings" panose="05000000000000000000" pitchFamily="2" charset="2"/>
              <a:buChar char="v"/>
            </a:pPr>
            <a:r>
              <a:rPr lang="en-IN" sz="2000" kern="100" dirty="0">
                <a:effectLst/>
                <a:latin typeface="+mj-lt"/>
                <a:ea typeface="Calibri" panose="020F0502020204030204" pitchFamily="34" charset="0"/>
                <a:cs typeface="Times New Roman" panose="02020603050405020304" pitchFamily="18" charset="0"/>
              </a:rPr>
              <a:t>Our research employs various machine learning algorithms to forecast Bitcoin prices, with the goal of establishing upper and lower limits for these fluctuations.</a:t>
            </a:r>
            <a:r>
              <a:rPr lang="en-US" sz="2000" kern="100" dirty="0">
                <a:effectLst/>
                <a:latin typeface="+mj-lt"/>
                <a:ea typeface="Calibri" panose="020F0502020204030204" pitchFamily="34" charset="0"/>
                <a:cs typeface="Arial" panose="020B0604020202020204" pitchFamily="34" charset="0"/>
              </a:rPr>
              <a:t>It also does not set the upper and lower boundary for fluctuations in the price of bitcoin.</a:t>
            </a:r>
          </a:p>
          <a:p>
            <a:pPr marL="285750" indent="-285750" algn="just">
              <a:buFont typeface="Wingdings" panose="05000000000000000000" pitchFamily="2" charset="2"/>
              <a:buChar char="v"/>
            </a:pPr>
            <a:endParaRPr lang="en-IN" sz="2000" kern="100" dirty="0">
              <a:effectLst/>
              <a:latin typeface="+mj-lt"/>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v"/>
            </a:pPr>
            <a:endParaRPr lang="en-IN" sz="2000" kern="100" dirty="0">
              <a:effectLst/>
              <a:latin typeface="+mj-lt"/>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584798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BE6D17F2-8282-79D4-E2D2-6E57784E404C}"/>
              </a:ext>
            </a:extLst>
          </p:cNvPr>
          <p:cNvSpPr/>
          <p:nvPr/>
        </p:nvSpPr>
        <p:spPr>
          <a:xfrm>
            <a:off x="7" y="6"/>
            <a:ext cx="938456" cy="745952"/>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01</a:t>
            </a:r>
            <a:endParaRPr sz="4800" b="1" dirty="0">
              <a:solidFill>
                <a:schemeClr val="bg1"/>
              </a:solidFill>
              <a:latin typeface="Orbitron" panose="020B0604020202020204" charset="0"/>
            </a:endParaRPr>
          </a:p>
        </p:txBody>
      </p:sp>
      <p:sp>
        <p:nvSpPr>
          <p:cNvPr id="3" name="TextBox 2">
            <a:extLst>
              <a:ext uri="{FF2B5EF4-FFF2-40B4-BE49-F238E27FC236}">
                <a16:creationId xmlns:a16="http://schemas.microsoft.com/office/drawing/2014/main" id="{5AE5139A-8A8B-F670-680A-4AFDD53C0DD6}"/>
              </a:ext>
            </a:extLst>
          </p:cNvPr>
          <p:cNvSpPr txBox="1"/>
          <p:nvPr/>
        </p:nvSpPr>
        <p:spPr>
          <a:xfrm>
            <a:off x="938463" y="0"/>
            <a:ext cx="11253537" cy="707886"/>
          </a:xfrm>
          <a:prstGeom prst="rect">
            <a:avLst/>
          </a:prstGeom>
          <a:noFill/>
        </p:spPr>
        <p:txBody>
          <a:bodyPr wrap="square" rtlCol="0">
            <a:spAutoFit/>
          </a:bodyPr>
          <a:lstStyle/>
          <a:p>
            <a:pPr algn="ctr"/>
            <a:r>
              <a:rPr lang="en-IN" sz="4000" b="1" dirty="0">
                <a:solidFill>
                  <a:srgbClr val="FFC000"/>
                </a:solidFill>
                <a:latin typeface="Bookman Old Style" panose="02050604050505020204" pitchFamily="18" charset="0"/>
              </a:rPr>
              <a:t>VISUALISATION</a:t>
            </a:r>
          </a:p>
        </p:txBody>
      </p:sp>
      <p:pic>
        <p:nvPicPr>
          <p:cNvPr id="8" name="Picture 7">
            <a:extLst>
              <a:ext uri="{FF2B5EF4-FFF2-40B4-BE49-F238E27FC236}">
                <a16:creationId xmlns:a16="http://schemas.microsoft.com/office/drawing/2014/main" id="{3A56F56D-F055-8382-24DF-1B02B51EB069}"/>
              </a:ext>
            </a:extLst>
          </p:cNvPr>
          <p:cNvPicPr>
            <a:picLocks noChangeAspect="1"/>
          </p:cNvPicPr>
          <p:nvPr/>
        </p:nvPicPr>
        <p:blipFill rotWithShape="1">
          <a:blip r:embed="rId2"/>
          <a:srcRect l="15895" t="34568" r="12191" b="22469"/>
          <a:stretch/>
        </p:blipFill>
        <p:spPr>
          <a:xfrm>
            <a:off x="0" y="951824"/>
            <a:ext cx="11967410" cy="2098209"/>
          </a:xfrm>
          <a:prstGeom prst="rect">
            <a:avLst/>
          </a:prstGeom>
        </p:spPr>
      </p:pic>
      <p:pic>
        <p:nvPicPr>
          <p:cNvPr id="10" name="Picture 9">
            <a:extLst>
              <a:ext uri="{FF2B5EF4-FFF2-40B4-BE49-F238E27FC236}">
                <a16:creationId xmlns:a16="http://schemas.microsoft.com/office/drawing/2014/main" id="{F07788FF-D81F-321D-4D0A-5D5F5F062610}"/>
              </a:ext>
            </a:extLst>
          </p:cNvPr>
          <p:cNvPicPr>
            <a:picLocks noChangeAspect="1"/>
          </p:cNvPicPr>
          <p:nvPr/>
        </p:nvPicPr>
        <p:blipFill rotWithShape="1">
          <a:blip r:embed="rId3"/>
          <a:srcRect l="10892" t="18714" r="11769" b="22690"/>
          <a:stretch/>
        </p:blipFill>
        <p:spPr>
          <a:xfrm>
            <a:off x="-1" y="3429000"/>
            <a:ext cx="11967409" cy="3428994"/>
          </a:xfrm>
          <a:prstGeom prst="rect">
            <a:avLst/>
          </a:prstGeom>
        </p:spPr>
      </p:pic>
    </p:spTree>
    <p:extLst>
      <p:ext uri="{BB962C8B-B14F-4D97-AF65-F5344CB8AC3E}">
        <p14:creationId xmlns:p14="http://schemas.microsoft.com/office/powerpoint/2010/main" val="3350002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FB600A33-AFAE-9A35-1D87-B65931581492}"/>
              </a:ext>
            </a:extLst>
          </p:cNvPr>
          <p:cNvSpPr/>
          <p:nvPr/>
        </p:nvSpPr>
        <p:spPr>
          <a:xfrm>
            <a:off x="7" y="6"/>
            <a:ext cx="938456" cy="745952"/>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02</a:t>
            </a:r>
            <a:endParaRPr sz="4800" b="1" dirty="0">
              <a:solidFill>
                <a:schemeClr val="bg1"/>
              </a:solidFill>
              <a:latin typeface="Orbitron" panose="020B0604020202020204" charset="0"/>
            </a:endParaRPr>
          </a:p>
        </p:txBody>
      </p:sp>
      <p:sp>
        <p:nvSpPr>
          <p:cNvPr id="4" name="TextBox 3">
            <a:extLst>
              <a:ext uri="{FF2B5EF4-FFF2-40B4-BE49-F238E27FC236}">
                <a16:creationId xmlns:a16="http://schemas.microsoft.com/office/drawing/2014/main" id="{59F9D966-E0F7-699A-CAC2-814EF430CBDF}"/>
              </a:ext>
            </a:extLst>
          </p:cNvPr>
          <p:cNvSpPr txBox="1"/>
          <p:nvPr/>
        </p:nvSpPr>
        <p:spPr>
          <a:xfrm>
            <a:off x="938463" y="0"/>
            <a:ext cx="11253537" cy="707886"/>
          </a:xfrm>
          <a:prstGeom prst="rect">
            <a:avLst/>
          </a:prstGeom>
          <a:noFill/>
        </p:spPr>
        <p:txBody>
          <a:bodyPr wrap="square" rtlCol="0">
            <a:spAutoFit/>
          </a:bodyPr>
          <a:lstStyle/>
          <a:p>
            <a:pPr algn="ctr"/>
            <a:r>
              <a:rPr lang="en-IN" sz="4000" b="1" dirty="0">
                <a:solidFill>
                  <a:srgbClr val="FFC000"/>
                </a:solidFill>
                <a:latin typeface="Bookman Old Style" panose="02050604050505020204" pitchFamily="18" charset="0"/>
              </a:rPr>
              <a:t>PROBLEM OBJECTIVE</a:t>
            </a:r>
          </a:p>
        </p:txBody>
      </p:sp>
      <p:grpSp>
        <p:nvGrpSpPr>
          <p:cNvPr id="3" name="Google Shape;1301;p69">
            <a:extLst>
              <a:ext uri="{FF2B5EF4-FFF2-40B4-BE49-F238E27FC236}">
                <a16:creationId xmlns:a16="http://schemas.microsoft.com/office/drawing/2014/main" id="{4C08E69B-12C7-10A2-A419-365B6A0E9B88}"/>
              </a:ext>
            </a:extLst>
          </p:cNvPr>
          <p:cNvGrpSpPr/>
          <p:nvPr/>
        </p:nvGrpSpPr>
        <p:grpSpPr>
          <a:xfrm>
            <a:off x="534736" y="2269741"/>
            <a:ext cx="3918216" cy="2431837"/>
            <a:chOff x="719988" y="1067394"/>
            <a:chExt cx="3010812" cy="1823878"/>
          </a:xfrm>
        </p:grpSpPr>
        <p:sp>
          <p:nvSpPr>
            <p:cNvPr id="5" name="Google Shape;1302;p69">
              <a:extLst>
                <a:ext uri="{FF2B5EF4-FFF2-40B4-BE49-F238E27FC236}">
                  <a16:creationId xmlns:a16="http://schemas.microsoft.com/office/drawing/2014/main" id="{C327C806-F92E-60B4-D74C-87606DC6BF41}"/>
                </a:ext>
              </a:extLst>
            </p:cNvPr>
            <p:cNvSpPr/>
            <p:nvPr/>
          </p:nvSpPr>
          <p:spPr>
            <a:xfrm>
              <a:off x="720000" y="1114972"/>
              <a:ext cx="30108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121900" tIns="121900" rIns="121900" bIns="121900" anchor="ctr" anchorCtr="0">
              <a:noAutofit/>
            </a:bodyPr>
            <a:lstStyle/>
            <a:p>
              <a:endParaRPr sz="2400" dirty="0"/>
            </a:p>
          </p:txBody>
        </p:sp>
        <p:sp>
          <p:nvSpPr>
            <p:cNvPr id="6" name="Google Shape;1303;p69">
              <a:extLst>
                <a:ext uri="{FF2B5EF4-FFF2-40B4-BE49-F238E27FC236}">
                  <a16:creationId xmlns:a16="http://schemas.microsoft.com/office/drawing/2014/main" id="{DCA4CC22-9087-5664-0C0B-2393AFEC44C8}"/>
                </a:ext>
              </a:extLst>
            </p:cNvPr>
            <p:cNvSpPr/>
            <p:nvPr/>
          </p:nvSpPr>
          <p:spPr>
            <a:xfrm>
              <a:off x="719988" y="1067394"/>
              <a:ext cx="3010800" cy="484879"/>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121900" tIns="121900" rIns="121900" bIns="121900" anchor="ctr" anchorCtr="0">
              <a:noAutofit/>
            </a:bodyPr>
            <a:lstStyle/>
            <a:p>
              <a:endParaRPr sz="2400"/>
            </a:p>
          </p:txBody>
        </p:sp>
        <p:grpSp>
          <p:nvGrpSpPr>
            <p:cNvPr id="8" name="Google Shape;1304;p69">
              <a:extLst>
                <a:ext uri="{FF2B5EF4-FFF2-40B4-BE49-F238E27FC236}">
                  <a16:creationId xmlns:a16="http://schemas.microsoft.com/office/drawing/2014/main" id="{786FFF57-D88F-22C7-240A-84F0216A11A7}"/>
                </a:ext>
              </a:extLst>
            </p:cNvPr>
            <p:cNvGrpSpPr/>
            <p:nvPr/>
          </p:nvGrpSpPr>
          <p:grpSpPr>
            <a:xfrm rot="10800000" flipH="1">
              <a:off x="881412" y="1244995"/>
              <a:ext cx="429322" cy="93999"/>
              <a:chOff x="5840230" y="744468"/>
              <a:chExt cx="431653" cy="94500"/>
            </a:xfrm>
          </p:grpSpPr>
          <p:sp>
            <p:nvSpPr>
              <p:cNvPr id="9" name="Google Shape;1305;p69">
                <a:extLst>
                  <a:ext uri="{FF2B5EF4-FFF2-40B4-BE49-F238E27FC236}">
                    <a16:creationId xmlns:a16="http://schemas.microsoft.com/office/drawing/2014/main" id="{A7C33D21-6B9F-30AB-6A59-A95E4AAA4831}"/>
                  </a:ext>
                </a:extLst>
              </p:cNvPr>
              <p:cNvSpPr/>
              <p:nvPr/>
            </p:nvSpPr>
            <p:spPr>
              <a:xfrm>
                <a:off x="5840230"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121900" tIns="121900" rIns="121900" bIns="121900" anchor="ctr" anchorCtr="0">
                <a:noAutofit/>
              </a:bodyPr>
              <a:lstStyle/>
              <a:p>
                <a:endParaRPr sz="2400"/>
              </a:p>
            </p:txBody>
          </p:sp>
          <p:sp>
            <p:nvSpPr>
              <p:cNvPr id="10" name="Google Shape;1306;p69">
                <a:extLst>
                  <a:ext uri="{FF2B5EF4-FFF2-40B4-BE49-F238E27FC236}">
                    <a16:creationId xmlns:a16="http://schemas.microsoft.com/office/drawing/2014/main" id="{2F7350D2-5E53-C07E-1F40-BAF8FFB1D360}"/>
                  </a:ext>
                </a:extLst>
              </p:cNvPr>
              <p:cNvSpPr/>
              <p:nvPr/>
            </p:nvSpPr>
            <p:spPr>
              <a:xfrm>
                <a:off x="6008807"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121900" tIns="121900" rIns="121900" bIns="121900" anchor="ctr" anchorCtr="0">
                <a:noAutofit/>
              </a:bodyPr>
              <a:lstStyle/>
              <a:p>
                <a:endParaRPr sz="2400"/>
              </a:p>
            </p:txBody>
          </p:sp>
          <p:sp>
            <p:nvSpPr>
              <p:cNvPr id="11" name="Google Shape;1307;p69">
                <a:extLst>
                  <a:ext uri="{FF2B5EF4-FFF2-40B4-BE49-F238E27FC236}">
                    <a16:creationId xmlns:a16="http://schemas.microsoft.com/office/drawing/2014/main" id="{4F3D199B-23F7-76CD-2900-E805322C02A7}"/>
                  </a:ext>
                </a:extLst>
              </p:cNvPr>
              <p:cNvSpPr/>
              <p:nvPr/>
            </p:nvSpPr>
            <p:spPr>
              <a:xfrm>
                <a:off x="6177384"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121900" tIns="121900" rIns="121900" bIns="121900" anchor="ctr" anchorCtr="0">
                <a:noAutofit/>
              </a:bodyPr>
              <a:lstStyle/>
              <a:p>
                <a:endParaRPr sz="2400"/>
              </a:p>
            </p:txBody>
          </p:sp>
        </p:grpSp>
      </p:grpSp>
      <p:sp>
        <p:nvSpPr>
          <p:cNvPr id="18" name="TextBox 17">
            <a:extLst>
              <a:ext uri="{FF2B5EF4-FFF2-40B4-BE49-F238E27FC236}">
                <a16:creationId xmlns:a16="http://schemas.microsoft.com/office/drawing/2014/main" id="{CB734E32-9C6C-3020-FE4B-251707D60078}"/>
              </a:ext>
            </a:extLst>
          </p:cNvPr>
          <p:cNvSpPr txBox="1"/>
          <p:nvPr/>
        </p:nvSpPr>
        <p:spPr>
          <a:xfrm>
            <a:off x="1180761" y="3485660"/>
            <a:ext cx="3015879" cy="523220"/>
          </a:xfrm>
          <a:prstGeom prst="rect">
            <a:avLst/>
          </a:prstGeom>
          <a:noFill/>
        </p:spPr>
        <p:txBody>
          <a:bodyPr wrap="square">
            <a:spAutoFit/>
          </a:bodyPr>
          <a:lstStyle/>
          <a:p>
            <a:r>
              <a:rPr lang="en-US" sz="2800" b="1" dirty="0">
                <a:solidFill>
                  <a:schemeClr val="bg1"/>
                </a:solidFill>
                <a:effectLst/>
                <a:latin typeface="Bookman Old Style" panose="02050604050505020204" pitchFamily="18" charset="0"/>
              </a:rPr>
              <a:t>O</a:t>
            </a:r>
            <a:r>
              <a:rPr lang="en-IN" sz="2800" b="1" dirty="0">
                <a:solidFill>
                  <a:schemeClr val="bg1"/>
                </a:solidFill>
                <a:effectLst/>
                <a:latin typeface="Bookman Old Style" panose="02050604050505020204" pitchFamily="18" charset="0"/>
              </a:rPr>
              <a:t>BJECTIVE</a:t>
            </a:r>
          </a:p>
        </p:txBody>
      </p:sp>
      <p:sp>
        <p:nvSpPr>
          <p:cNvPr id="19" name="Google Shape;1358;p70">
            <a:extLst>
              <a:ext uri="{FF2B5EF4-FFF2-40B4-BE49-F238E27FC236}">
                <a16:creationId xmlns:a16="http://schemas.microsoft.com/office/drawing/2014/main" id="{BD545BC0-9345-D5E3-1D34-B29B7AA354AD}"/>
              </a:ext>
            </a:extLst>
          </p:cNvPr>
          <p:cNvSpPr/>
          <p:nvPr/>
        </p:nvSpPr>
        <p:spPr>
          <a:xfrm>
            <a:off x="5156647" y="1604657"/>
            <a:ext cx="5854147" cy="4074248"/>
          </a:xfrm>
          <a:prstGeom prst="roundRect">
            <a:avLst>
              <a:gd name="adj" fmla="val 5555"/>
            </a:avLst>
          </a:prstGeom>
          <a:gradFill>
            <a:gsLst>
              <a:gs pos="0">
                <a:schemeClr val="lt1"/>
              </a:gs>
              <a:gs pos="100000">
                <a:srgbClr val="F9F8FF">
                  <a:alpha val="86666"/>
                </a:srgbClr>
              </a:gs>
            </a:gsLst>
            <a:lin ang="5400700"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171442" indent="-171442" algn="just">
              <a:lnSpc>
                <a:spcPct val="150000"/>
              </a:lnSpc>
              <a:buFont typeface="Wingdings" panose="05000000000000000000" pitchFamily="2" charset="2"/>
              <a:buChar char="v"/>
            </a:pPr>
            <a:r>
              <a:rPr lang="en-IN" b="1" dirty="0">
                <a:solidFill>
                  <a:schemeClr val="bg1"/>
                </a:solidFill>
                <a:latin typeface="Bookman Old Style" panose="02050604050505020204" pitchFamily="18" charset="0"/>
              </a:rPr>
              <a:t>To propose a Machine Learning based model for day-to-day price prediction of bitcoin using  historical data.</a:t>
            </a:r>
          </a:p>
          <a:p>
            <a:pPr marL="171442" indent="-171442" algn="just">
              <a:lnSpc>
                <a:spcPct val="150000"/>
              </a:lnSpc>
              <a:buFont typeface="Wingdings" panose="05000000000000000000" pitchFamily="2" charset="2"/>
              <a:buChar char="v"/>
            </a:pPr>
            <a:endParaRPr lang="en-IN" b="1" dirty="0">
              <a:solidFill>
                <a:schemeClr val="bg1"/>
              </a:solidFill>
              <a:latin typeface="Bookman Old Style" panose="02050604050505020204" pitchFamily="18" charset="0"/>
            </a:endParaRPr>
          </a:p>
          <a:p>
            <a:pPr marL="171442" indent="-171442" algn="just">
              <a:lnSpc>
                <a:spcPct val="150000"/>
              </a:lnSpc>
              <a:buFont typeface="Wingdings" panose="05000000000000000000" pitchFamily="2" charset="2"/>
              <a:buChar char="v"/>
            </a:pPr>
            <a:r>
              <a:rPr lang="en-IN" b="1" dirty="0">
                <a:solidFill>
                  <a:schemeClr val="bg1"/>
                </a:solidFill>
                <a:latin typeface="Bookman Old Style" panose="02050604050505020204" pitchFamily="18" charset="0"/>
              </a:rPr>
              <a:t>To predict the forecast price of bitcoin for investors and common people with upper and lower limit price limit so the risk of loss will be reduced. </a:t>
            </a:r>
          </a:p>
          <a:p>
            <a:pPr marL="285750" indent="-285750">
              <a:buFont typeface="Wingdings" panose="05000000000000000000" pitchFamily="2" charset="2"/>
              <a:buChar char="v"/>
            </a:pPr>
            <a:endParaRPr lang="en-IN" dirty="0">
              <a:solidFill>
                <a:schemeClr val="bg1"/>
              </a:solidFill>
              <a:latin typeface="Bahnschrift Light" panose="020B0502040204020203" pitchFamily="34" charset="0"/>
            </a:endParaRPr>
          </a:p>
          <a:p>
            <a:endParaRPr dirty="0">
              <a:solidFill>
                <a:schemeClr val="bg1"/>
              </a:solidFill>
              <a:latin typeface="Bahnschrift Light" panose="020B0502040204020203" pitchFamily="34" charset="0"/>
            </a:endParaRPr>
          </a:p>
        </p:txBody>
      </p:sp>
      <p:sp>
        <p:nvSpPr>
          <p:cNvPr id="20" name="Google Shape;1360;p70">
            <a:extLst>
              <a:ext uri="{FF2B5EF4-FFF2-40B4-BE49-F238E27FC236}">
                <a16:creationId xmlns:a16="http://schemas.microsoft.com/office/drawing/2014/main" id="{A56C2AD7-F8D0-8C4A-4C74-3BC7FEDB2EA5}"/>
              </a:ext>
            </a:extLst>
          </p:cNvPr>
          <p:cNvSpPr/>
          <p:nvPr/>
        </p:nvSpPr>
        <p:spPr>
          <a:xfrm>
            <a:off x="5156647" y="1253734"/>
            <a:ext cx="5854147" cy="266797"/>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1503206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BE6D17F2-8282-79D4-E2D2-6E57784E404C}"/>
              </a:ext>
            </a:extLst>
          </p:cNvPr>
          <p:cNvSpPr/>
          <p:nvPr/>
        </p:nvSpPr>
        <p:spPr>
          <a:xfrm>
            <a:off x="7" y="6"/>
            <a:ext cx="938456" cy="745952"/>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01</a:t>
            </a:r>
            <a:endParaRPr sz="4800" b="1" dirty="0">
              <a:solidFill>
                <a:schemeClr val="bg1"/>
              </a:solidFill>
              <a:latin typeface="Orbitron" panose="020B0604020202020204" charset="0"/>
            </a:endParaRPr>
          </a:p>
        </p:txBody>
      </p:sp>
      <p:sp>
        <p:nvSpPr>
          <p:cNvPr id="3" name="TextBox 2">
            <a:extLst>
              <a:ext uri="{FF2B5EF4-FFF2-40B4-BE49-F238E27FC236}">
                <a16:creationId xmlns:a16="http://schemas.microsoft.com/office/drawing/2014/main" id="{5AE5139A-8A8B-F670-680A-4AFDD53C0DD6}"/>
              </a:ext>
            </a:extLst>
          </p:cNvPr>
          <p:cNvSpPr txBox="1"/>
          <p:nvPr/>
        </p:nvSpPr>
        <p:spPr>
          <a:xfrm>
            <a:off x="938463" y="0"/>
            <a:ext cx="11253537" cy="707886"/>
          </a:xfrm>
          <a:prstGeom prst="rect">
            <a:avLst/>
          </a:prstGeom>
          <a:noFill/>
        </p:spPr>
        <p:txBody>
          <a:bodyPr wrap="square" rtlCol="0">
            <a:spAutoFit/>
          </a:bodyPr>
          <a:lstStyle/>
          <a:p>
            <a:pPr algn="ctr"/>
            <a:r>
              <a:rPr lang="en-IN" sz="4000" b="1" dirty="0">
                <a:solidFill>
                  <a:srgbClr val="FFC000"/>
                </a:solidFill>
                <a:latin typeface="Bookman Old Style" panose="02050604050505020204" pitchFamily="18" charset="0"/>
              </a:rPr>
              <a:t>VISUALISATION</a:t>
            </a:r>
          </a:p>
        </p:txBody>
      </p:sp>
      <p:pic>
        <p:nvPicPr>
          <p:cNvPr id="4" name="Picture 3">
            <a:extLst>
              <a:ext uri="{FF2B5EF4-FFF2-40B4-BE49-F238E27FC236}">
                <a16:creationId xmlns:a16="http://schemas.microsoft.com/office/drawing/2014/main" id="{F062F1CE-D87B-1CB3-3421-B4AA5CE14BCB}"/>
              </a:ext>
            </a:extLst>
          </p:cNvPr>
          <p:cNvPicPr>
            <a:picLocks noChangeAspect="1"/>
          </p:cNvPicPr>
          <p:nvPr/>
        </p:nvPicPr>
        <p:blipFill rotWithShape="1">
          <a:blip r:embed="rId2">
            <a:extLst>
              <a:ext uri="{28A0092B-C50C-407E-A947-70E740481C1C}">
                <a14:useLocalDpi xmlns:a14="http://schemas.microsoft.com/office/drawing/2010/main" val="0"/>
              </a:ext>
            </a:extLst>
          </a:blip>
          <a:srcRect t="6995" b="4683"/>
          <a:stretch/>
        </p:blipFill>
        <p:spPr bwMode="auto">
          <a:xfrm>
            <a:off x="156879" y="1064580"/>
            <a:ext cx="7832090" cy="3135550"/>
          </a:xfrm>
          <a:prstGeom prst="rect">
            <a:avLst/>
          </a:prstGeom>
          <a:noFill/>
          <a:ln>
            <a:noFill/>
          </a:ln>
        </p:spPr>
      </p:pic>
      <p:pic>
        <p:nvPicPr>
          <p:cNvPr id="5" name="Picture 1">
            <a:extLst>
              <a:ext uri="{FF2B5EF4-FFF2-40B4-BE49-F238E27FC236}">
                <a16:creationId xmlns:a16="http://schemas.microsoft.com/office/drawing/2014/main" id="{AEECA787-7DF5-99F1-DF8B-E96794FA9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5116" y="1064579"/>
            <a:ext cx="4011028" cy="31355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B338CE27-6AF2-C352-6564-554C1B9F85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5116" y="4251158"/>
            <a:ext cx="4011028" cy="26068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7958770-8207-EE6F-5365-D4E133E67424}"/>
              </a:ext>
            </a:extLst>
          </p:cNvPr>
          <p:cNvPicPr>
            <a:picLocks noChangeAspect="1"/>
          </p:cNvPicPr>
          <p:nvPr/>
        </p:nvPicPr>
        <p:blipFill rotWithShape="1">
          <a:blip r:embed="rId5">
            <a:extLst>
              <a:ext uri="{28A0092B-C50C-407E-A947-70E740481C1C}">
                <a14:useLocalDpi xmlns:a14="http://schemas.microsoft.com/office/drawing/2010/main" val="0"/>
              </a:ext>
            </a:extLst>
          </a:blip>
          <a:srcRect t="8569" b="4140"/>
          <a:stretch/>
        </p:blipFill>
        <p:spPr bwMode="auto">
          <a:xfrm>
            <a:off x="156880" y="4251158"/>
            <a:ext cx="7832089" cy="2606836"/>
          </a:xfrm>
          <a:prstGeom prst="rect">
            <a:avLst/>
          </a:prstGeom>
          <a:noFill/>
          <a:ln>
            <a:noFill/>
          </a:ln>
        </p:spPr>
      </p:pic>
    </p:spTree>
    <p:extLst>
      <p:ext uri="{BB962C8B-B14F-4D97-AF65-F5344CB8AC3E}">
        <p14:creationId xmlns:p14="http://schemas.microsoft.com/office/powerpoint/2010/main" val="1670092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BE6D17F2-8282-79D4-E2D2-6E57784E404C}"/>
              </a:ext>
            </a:extLst>
          </p:cNvPr>
          <p:cNvSpPr/>
          <p:nvPr/>
        </p:nvSpPr>
        <p:spPr>
          <a:xfrm>
            <a:off x="7" y="6"/>
            <a:ext cx="938456" cy="745952"/>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01</a:t>
            </a:r>
            <a:endParaRPr sz="4800" b="1" dirty="0">
              <a:solidFill>
                <a:schemeClr val="bg1"/>
              </a:solidFill>
              <a:latin typeface="Orbitron" panose="020B0604020202020204" charset="0"/>
            </a:endParaRPr>
          </a:p>
        </p:txBody>
      </p:sp>
      <p:sp>
        <p:nvSpPr>
          <p:cNvPr id="3" name="TextBox 2">
            <a:extLst>
              <a:ext uri="{FF2B5EF4-FFF2-40B4-BE49-F238E27FC236}">
                <a16:creationId xmlns:a16="http://schemas.microsoft.com/office/drawing/2014/main" id="{5AE5139A-8A8B-F670-680A-4AFDD53C0DD6}"/>
              </a:ext>
            </a:extLst>
          </p:cNvPr>
          <p:cNvSpPr txBox="1"/>
          <p:nvPr/>
        </p:nvSpPr>
        <p:spPr>
          <a:xfrm>
            <a:off x="938463" y="16042"/>
            <a:ext cx="11253537" cy="707886"/>
          </a:xfrm>
          <a:prstGeom prst="rect">
            <a:avLst/>
          </a:prstGeom>
          <a:noFill/>
        </p:spPr>
        <p:txBody>
          <a:bodyPr wrap="square" rtlCol="0">
            <a:spAutoFit/>
          </a:bodyPr>
          <a:lstStyle/>
          <a:p>
            <a:pPr algn="ctr"/>
            <a:r>
              <a:rPr lang="en-IN" sz="4000" b="1" dirty="0">
                <a:solidFill>
                  <a:srgbClr val="FFC000"/>
                </a:solidFill>
                <a:latin typeface="Bookman Old Style" panose="02050604050505020204" pitchFamily="18" charset="0"/>
              </a:rPr>
              <a:t>VISUALISATION</a:t>
            </a:r>
          </a:p>
        </p:txBody>
      </p:sp>
      <p:pic>
        <p:nvPicPr>
          <p:cNvPr id="9" name="Picture 8">
            <a:extLst>
              <a:ext uri="{FF2B5EF4-FFF2-40B4-BE49-F238E27FC236}">
                <a16:creationId xmlns:a16="http://schemas.microsoft.com/office/drawing/2014/main" id="{7D8D6F83-6380-456C-A9FF-6720B7AB1B06}"/>
              </a:ext>
            </a:extLst>
          </p:cNvPr>
          <p:cNvPicPr>
            <a:picLocks noChangeAspect="1"/>
          </p:cNvPicPr>
          <p:nvPr/>
        </p:nvPicPr>
        <p:blipFill>
          <a:blip r:embed="rId2"/>
          <a:stretch>
            <a:fillRect/>
          </a:stretch>
        </p:blipFill>
        <p:spPr>
          <a:xfrm>
            <a:off x="104924" y="1024941"/>
            <a:ext cx="5878780" cy="2520364"/>
          </a:xfrm>
          <a:prstGeom prst="rect">
            <a:avLst/>
          </a:prstGeom>
        </p:spPr>
      </p:pic>
      <p:pic>
        <p:nvPicPr>
          <p:cNvPr id="13" name="Picture 12">
            <a:extLst>
              <a:ext uri="{FF2B5EF4-FFF2-40B4-BE49-F238E27FC236}">
                <a16:creationId xmlns:a16="http://schemas.microsoft.com/office/drawing/2014/main" id="{958FA79B-9D17-D3C6-6A85-7932B3E4D878}"/>
              </a:ext>
            </a:extLst>
          </p:cNvPr>
          <p:cNvPicPr>
            <a:picLocks noChangeAspect="1"/>
          </p:cNvPicPr>
          <p:nvPr/>
        </p:nvPicPr>
        <p:blipFill>
          <a:blip r:embed="rId3"/>
          <a:stretch>
            <a:fillRect/>
          </a:stretch>
        </p:blipFill>
        <p:spPr>
          <a:xfrm>
            <a:off x="6096000" y="1024941"/>
            <a:ext cx="5878781" cy="2520364"/>
          </a:xfrm>
          <a:prstGeom prst="rect">
            <a:avLst/>
          </a:prstGeom>
        </p:spPr>
      </p:pic>
      <p:pic>
        <p:nvPicPr>
          <p:cNvPr id="15" name="Picture 14">
            <a:extLst>
              <a:ext uri="{FF2B5EF4-FFF2-40B4-BE49-F238E27FC236}">
                <a16:creationId xmlns:a16="http://schemas.microsoft.com/office/drawing/2014/main" id="{6E67E39F-D1D5-4C31-1502-F714C34576C8}"/>
              </a:ext>
            </a:extLst>
          </p:cNvPr>
          <p:cNvPicPr>
            <a:picLocks noChangeAspect="1"/>
          </p:cNvPicPr>
          <p:nvPr/>
        </p:nvPicPr>
        <p:blipFill>
          <a:blip r:embed="rId4"/>
          <a:stretch>
            <a:fillRect/>
          </a:stretch>
        </p:blipFill>
        <p:spPr>
          <a:xfrm>
            <a:off x="104925" y="3753855"/>
            <a:ext cx="5878780" cy="2760996"/>
          </a:xfrm>
          <a:prstGeom prst="rect">
            <a:avLst/>
          </a:prstGeom>
        </p:spPr>
      </p:pic>
      <p:pic>
        <p:nvPicPr>
          <p:cNvPr id="17" name="Picture 16">
            <a:extLst>
              <a:ext uri="{FF2B5EF4-FFF2-40B4-BE49-F238E27FC236}">
                <a16:creationId xmlns:a16="http://schemas.microsoft.com/office/drawing/2014/main" id="{AF26B3D9-5E39-0688-6C26-02CCEAC9F7FC}"/>
              </a:ext>
            </a:extLst>
          </p:cNvPr>
          <p:cNvPicPr>
            <a:picLocks noChangeAspect="1"/>
          </p:cNvPicPr>
          <p:nvPr/>
        </p:nvPicPr>
        <p:blipFill>
          <a:blip r:embed="rId5"/>
          <a:stretch>
            <a:fillRect/>
          </a:stretch>
        </p:blipFill>
        <p:spPr>
          <a:xfrm>
            <a:off x="6168189" y="3753855"/>
            <a:ext cx="5918887" cy="2760996"/>
          </a:xfrm>
          <a:prstGeom prst="rect">
            <a:avLst/>
          </a:prstGeom>
        </p:spPr>
      </p:pic>
    </p:spTree>
    <p:extLst>
      <p:ext uri="{BB962C8B-B14F-4D97-AF65-F5344CB8AC3E}">
        <p14:creationId xmlns:p14="http://schemas.microsoft.com/office/powerpoint/2010/main" val="1155731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FB600A33-AFAE-9A35-1D87-B65931581492}"/>
              </a:ext>
            </a:extLst>
          </p:cNvPr>
          <p:cNvSpPr/>
          <p:nvPr/>
        </p:nvSpPr>
        <p:spPr>
          <a:xfrm>
            <a:off x="7" y="6"/>
            <a:ext cx="938456" cy="745952"/>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03</a:t>
            </a:r>
            <a:endParaRPr sz="4800" b="1" dirty="0">
              <a:solidFill>
                <a:schemeClr val="bg1"/>
              </a:solidFill>
              <a:latin typeface="Orbitron" panose="020B0604020202020204" charset="0"/>
            </a:endParaRPr>
          </a:p>
        </p:txBody>
      </p:sp>
      <p:sp>
        <p:nvSpPr>
          <p:cNvPr id="4" name="TextBox 3">
            <a:extLst>
              <a:ext uri="{FF2B5EF4-FFF2-40B4-BE49-F238E27FC236}">
                <a16:creationId xmlns:a16="http://schemas.microsoft.com/office/drawing/2014/main" id="{59F9D966-E0F7-699A-CAC2-814EF430CBDF}"/>
              </a:ext>
            </a:extLst>
          </p:cNvPr>
          <p:cNvSpPr txBox="1"/>
          <p:nvPr/>
        </p:nvSpPr>
        <p:spPr>
          <a:xfrm>
            <a:off x="938463" y="0"/>
            <a:ext cx="11253537" cy="707886"/>
          </a:xfrm>
          <a:prstGeom prst="rect">
            <a:avLst/>
          </a:prstGeom>
          <a:noFill/>
        </p:spPr>
        <p:txBody>
          <a:bodyPr wrap="square" rtlCol="0">
            <a:spAutoFit/>
          </a:bodyPr>
          <a:lstStyle/>
          <a:p>
            <a:pPr algn="ctr"/>
            <a:r>
              <a:rPr lang="en-IN" sz="4000" b="1" dirty="0">
                <a:solidFill>
                  <a:srgbClr val="FFC000"/>
                </a:solidFill>
                <a:latin typeface="Bookman Old Style" panose="02050604050505020204" pitchFamily="18" charset="0"/>
              </a:rPr>
              <a:t>LITREATURE REVIEW</a:t>
            </a:r>
          </a:p>
        </p:txBody>
      </p:sp>
      <p:graphicFrame>
        <p:nvGraphicFramePr>
          <p:cNvPr id="3" name="Table 2">
            <a:extLst>
              <a:ext uri="{FF2B5EF4-FFF2-40B4-BE49-F238E27FC236}">
                <a16:creationId xmlns:a16="http://schemas.microsoft.com/office/drawing/2014/main" id="{7C5679B8-4EF9-56AF-66A7-58C06B6C1195}"/>
              </a:ext>
            </a:extLst>
          </p:cNvPr>
          <p:cNvGraphicFramePr>
            <a:graphicFrameLocks noGrp="1"/>
          </p:cNvGraphicFramePr>
          <p:nvPr>
            <p:extLst>
              <p:ext uri="{D42A27DB-BD31-4B8C-83A1-F6EECF244321}">
                <p14:modId xmlns:p14="http://schemas.microsoft.com/office/powerpoint/2010/main" val="2712235243"/>
              </p:ext>
            </p:extLst>
          </p:nvPr>
        </p:nvGraphicFramePr>
        <p:xfrm>
          <a:off x="0" y="946483"/>
          <a:ext cx="12191999" cy="5911511"/>
        </p:xfrm>
        <a:graphic>
          <a:graphicData uri="http://schemas.openxmlformats.org/drawingml/2006/table">
            <a:tbl>
              <a:tblPr firstRow="1" firstCol="1" bandRow="1">
                <a:tableStyleId>{00A15C55-8517-42AA-B614-E9B94910E393}</a:tableStyleId>
              </a:tblPr>
              <a:tblGrid>
                <a:gridCol w="2935705">
                  <a:extLst>
                    <a:ext uri="{9D8B030D-6E8A-4147-A177-3AD203B41FA5}">
                      <a16:colId xmlns:a16="http://schemas.microsoft.com/office/drawing/2014/main" val="3925233419"/>
                    </a:ext>
                  </a:extLst>
                </a:gridCol>
                <a:gridCol w="882316">
                  <a:extLst>
                    <a:ext uri="{9D8B030D-6E8A-4147-A177-3AD203B41FA5}">
                      <a16:colId xmlns:a16="http://schemas.microsoft.com/office/drawing/2014/main" val="4126131186"/>
                    </a:ext>
                  </a:extLst>
                </a:gridCol>
                <a:gridCol w="1909011">
                  <a:extLst>
                    <a:ext uri="{9D8B030D-6E8A-4147-A177-3AD203B41FA5}">
                      <a16:colId xmlns:a16="http://schemas.microsoft.com/office/drawing/2014/main" val="65073561"/>
                    </a:ext>
                  </a:extLst>
                </a:gridCol>
                <a:gridCol w="3529263">
                  <a:extLst>
                    <a:ext uri="{9D8B030D-6E8A-4147-A177-3AD203B41FA5}">
                      <a16:colId xmlns:a16="http://schemas.microsoft.com/office/drawing/2014/main" val="704479232"/>
                    </a:ext>
                  </a:extLst>
                </a:gridCol>
                <a:gridCol w="2935704">
                  <a:extLst>
                    <a:ext uri="{9D8B030D-6E8A-4147-A177-3AD203B41FA5}">
                      <a16:colId xmlns:a16="http://schemas.microsoft.com/office/drawing/2014/main" val="4245182711"/>
                    </a:ext>
                  </a:extLst>
                </a:gridCol>
              </a:tblGrid>
              <a:tr h="635048">
                <a:tc>
                  <a:txBody>
                    <a:bodyPr/>
                    <a:lstStyle/>
                    <a:p>
                      <a:pPr>
                        <a:lnSpc>
                          <a:spcPct val="107000"/>
                        </a:lnSpc>
                        <a:spcAft>
                          <a:spcPts val="800"/>
                        </a:spcAft>
                        <a:tabLst>
                          <a:tab pos="3689350" algn="l"/>
                        </a:tabLst>
                      </a:pPr>
                      <a:r>
                        <a:rPr lang="en-US" sz="2000" kern="100" dirty="0">
                          <a:solidFill>
                            <a:srgbClr val="00B0F0"/>
                          </a:solidFill>
                          <a:effectLst/>
                          <a:latin typeface="+mj-lt"/>
                        </a:rPr>
                        <a:t>AUTHOR NAME</a:t>
                      </a:r>
                      <a:endParaRPr lang="en-IN" sz="2000" kern="100" dirty="0">
                        <a:solidFill>
                          <a:srgbClr val="00B0F0"/>
                        </a:solidFill>
                        <a:effectLst/>
                        <a:latin typeface="+mj-lt"/>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US" sz="2000" kern="100" dirty="0">
                          <a:solidFill>
                            <a:srgbClr val="00B0F0"/>
                          </a:solidFill>
                          <a:effectLst/>
                          <a:latin typeface="+mj-lt"/>
                        </a:rPr>
                        <a:t>YEAR</a:t>
                      </a:r>
                      <a:endParaRPr lang="en-IN" sz="2000" kern="100" dirty="0">
                        <a:solidFill>
                          <a:srgbClr val="00B0F0"/>
                        </a:solidFill>
                        <a:effectLst/>
                        <a:latin typeface="+mj-lt"/>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IN" sz="2000" kern="100" dirty="0">
                          <a:solidFill>
                            <a:srgbClr val="00B0F0"/>
                          </a:solidFill>
                          <a:effectLst/>
                          <a:latin typeface="+mj-lt"/>
                        </a:rPr>
                        <a:t>TECHNIQUES</a:t>
                      </a:r>
                      <a:endParaRPr lang="en-IN" sz="2000" kern="100" dirty="0">
                        <a:solidFill>
                          <a:srgbClr val="00B0F0"/>
                        </a:solidFill>
                        <a:effectLst/>
                        <a:latin typeface="+mj-lt"/>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US" sz="2000" kern="100" dirty="0">
                          <a:solidFill>
                            <a:srgbClr val="00B0F0"/>
                          </a:solidFill>
                          <a:effectLst/>
                          <a:latin typeface="+mj-lt"/>
                        </a:rPr>
                        <a:t>OBJECTIVE</a:t>
                      </a:r>
                      <a:endParaRPr lang="en-IN" sz="2000" kern="100" dirty="0">
                        <a:solidFill>
                          <a:srgbClr val="00B0F0"/>
                        </a:solidFill>
                        <a:effectLst/>
                        <a:latin typeface="+mj-lt"/>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IN" sz="2000" kern="100" dirty="0">
                          <a:solidFill>
                            <a:srgbClr val="00B0F0"/>
                          </a:solidFill>
                          <a:effectLst/>
                          <a:latin typeface="+mj-lt"/>
                        </a:rPr>
                        <a:t>ADVANTAGES</a:t>
                      </a:r>
                      <a:endParaRPr lang="en-IN" sz="2000" kern="100" dirty="0">
                        <a:solidFill>
                          <a:srgbClr val="00B0F0"/>
                        </a:solidFill>
                        <a:effectLst/>
                        <a:latin typeface="+mj-lt"/>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7120016"/>
                  </a:ext>
                </a:extLst>
              </a:tr>
              <a:tr h="404515">
                <a:tc>
                  <a:txBody>
                    <a:bodyPr/>
                    <a:lstStyle/>
                    <a:p>
                      <a:pPr>
                        <a:lnSpc>
                          <a:spcPct val="107000"/>
                        </a:lnSpc>
                        <a:spcAft>
                          <a:spcPts val="800"/>
                        </a:spcAft>
                        <a:tabLst>
                          <a:tab pos="3689350" algn="l"/>
                        </a:tabLst>
                      </a:pPr>
                      <a:r>
                        <a:rPr lang="en-IN" sz="1400" kern="100" dirty="0">
                          <a:solidFill>
                            <a:schemeClr val="tx1"/>
                          </a:solidFill>
                          <a:effectLst/>
                        </a:rPr>
                        <a:t>Kanksha and Harjit Singh </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US" sz="1800" kern="100">
                          <a:solidFill>
                            <a:schemeClr val="tx1"/>
                          </a:solidFill>
                          <a:effectLst/>
                        </a:rPr>
                        <a:t>2023</a:t>
                      </a:r>
                      <a:endParaRPr lang="en-IN" sz="18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pPr>
                      <a:r>
                        <a:rPr lang="en-IN" sz="1400" kern="100" dirty="0">
                          <a:solidFill>
                            <a:schemeClr val="tx1"/>
                          </a:solidFill>
                          <a:effectLst/>
                        </a:rPr>
                        <a:t>FB Prophet</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IN" sz="1400" kern="100">
                          <a:solidFill>
                            <a:schemeClr val="tx1"/>
                          </a:solidFill>
                          <a:effectLst/>
                        </a:rPr>
                        <a:t>Predicting Bitcoin and Litecoin prices</a:t>
                      </a:r>
                      <a:endParaRPr lang="en-IN" sz="14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IN" sz="1400" kern="100" dirty="0">
                          <a:solidFill>
                            <a:schemeClr val="tx1"/>
                          </a:solidFill>
                          <a:effectLst/>
                        </a:rPr>
                        <a:t>Accurate predictions</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8371731"/>
                  </a:ext>
                </a:extLst>
              </a:tr>
              <a:tr h="701937">
                <a:tc>
                  <a:txBody>
                    <a:bodyPr/>
                    <a:lstStyle/>
                    <a:p>
                      <a:pPr>
                        <a:lnSpc>
                          <a:spcPct val="107000"/>
                        </a:lnSpc>
                        <a:spcAft>
                          <a:spcPts val="800"/>
                        </a:spcAft>
                        <a:tabLst>
                          <a:tab pos="3689350" algn="l"/>
                        </a:tabLst>
                      </a:pPr>
                      <a:r>
                        <a:rPr lang="en-IN" sz="1400" kern="100" dirty="0">
                          <a:solidFill>
                            <a:schemeClr val="tx1"/>
                          </a:solidFill>
                          <a:effectLst/>
                        </a:rPr>
                        <a:t>Harsh Parikh, Nisarg Panchal, and Ankit Sharma </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US" sz="1800" kern="100" dirty="0">
                          <a:solidFill>
                            <a:schemeClr val="tx1"/>
                          </a:solidFill>
                          <a:effectLst/>
                        </a:rPr>
                        <a:t>2023</a:t>
                      </a:r>
                      <a:endPar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IN" sz="1400" kern="100" dirty="0">
                          <a:solidFill>
                            <a:schemeClr val="tx1"/>
                          </a:solidFill>
                          <a:effectLst/>
                        </a:rPr>
                        <a:t>FB Prophet, Linear Regression, Auto-ARIMA</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IN" sz="1400" kern="100" dirty="0">
                          <a:solidFill>
                            <a:schemeClr val="tx1"/>
                          </a:solidFill>
                          <a:effectLst/>
                        </a:rPr>
                        <a:t>Forecasting cryptocurrency prices</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IN" sz="1400" kern="100">
                          <a:solidFill>
                            <a:schemeClr val="tx1"/>
                          </a:solidFill>
                          <a:effectLst/>
                        </a:rPr>
                        <a:t>Comparative performance analysis</a:t>
                      </a:r>
                      <a:endParaRPr lang="en-IN" sz="14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6425766"/>
                  </a:ext>
                </a:extLst>
              </a:tr>
              <a:tr h="1280770">
                <a:tc>
                  <a:txBody>
                    <a:bodyPr/>
                    <a:lstStyle/>
                    <a:p>
                      <a:pPr>
                        <a:lnSpc>
                          <a:spcPct val="107000"/>
                        </a:lnSpc>
                        <a:spcAft>
                          <a:spcPts val="800"/>
                        </a:spcAft>
                        <a:tabLst>
                          <a:tab pos="3689350" algn="l"/>
                        </a:tabLst>
                      </a:pPr>
                      <a:r>
                        <a:rPr lang="en-IN" sz="1400" kern="100" dirty="0">
                          <a:solidFill>
                            <a:schemeClr val="tx1"/>
                          </a:solidFill>
                          <a:effectLst/>
                        </a:rPr>
                        <a:t>Yingjie Zhu, Jiageng Ma, Fangqing Gu, Jie Wang, Zhijuan Li, Youyao Zhang, Jiani Xu, Yifan Li, Yiwen Wang, and Xiangqun Yang </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US" sz="1800" kern="100" dirty="0">
                          <a:solidFill>
                            <a:schemeClr val="tx1"/>
                          </a:solidFill>
                          <a:effectLst/>
                        </a:rPr>
                        <a:t>2023</a:t>
                      </a:r>
                      <a:endPar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IN" sz="1400" kern="100" dirty="0">
                          <a:solidFill>
                            <a:schemeClr val="tx1"/>
                          </a:solidFill>
                          <a:effectLst/>
                        </a:rPr>
                        <a:t>XGBoost</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IN" sz="1400" kern="100" dirty="0">
                          <a:solidFill>
                            <a:schemeClr val="tx1"/>
                          </a:solidFill>
                          <a:effectLst/>
                        </a:rPr>
                        <a:t>Predicting Bitcoin prices</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IN" sz="1400" kern="100">
                          <a:solidFill>
                            <a:schemeClr val="tx1"/>
                          </a:solidFill>
                          <a:effectLst/>
                        </a:rPr>
                        <a:t>Adaptive feature selection and model optimization</a:t>
                      </a:r>
                      <a:endParaRPr lang="en-IN" sz="14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4078413"/>
                  </a:ext>
                </a:extLst>
              </a:tr>
              <a:tr h="452740">
                <a:tc>
                  <a:txBody>
                    <a:bodyPr/>
                    <a:lstStyle/>
                    <a:p>
                      <a:pPr>
                        <a:lnSpc>
                          <a:spcPct val="107000"/>
                        </a:lnSpc>
                        <a:spcAft>
                          <a:spcPts val="800"/>
                        </a:spcAft>
                        <a:tabLst>
                          <a:tab pos="3689350" algn="l"/>
                        </a:tabLst>
                      </a:pPr>
                      <a:r>
                        <a:rPr lang="en-IN" sz="1400" kern="100">
                          <a:solidFill>
                            <a:schemeClr val="tx1"/>
                          </a:solidFill>
                          <a:effectLst/>
                        </a:rPr>
                        <a:t>Linxi Pan </a:t>
                      </a:r>
                      <a:endParaRPr lang="en-IN" sz="14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US" sz="1800" kern="100">
                          <a:solidFill>
                            <a:schemeClr val="tx1"/>
                          </a:solidFill>
                          <a:effectLst/>
                        </a:rPr>
                        <a:t>2022</a:t>
                      </a:r>
                      <a:endParaRPr lang="en-IN" sz="18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IN" sz="1400" kern="100" dirty="0">
                          <a:solidFill>
                            <a:schemeClr val="tx1"/>
                          </a:solidFill>
                          <a:effectLst/>
                        </a:rPr>
                        <a:t>ARIMA , LSTM</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IN" sz="1400" kern="100" dirty="0">
                          <a:solidFill>
                            <a:schemeClr val="tx1"/>
                          </a:solidFill>
                          <a:effectLst/>
                        </a:rPr>
                        <a:t>Predicting cryptocurrency prices</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IN" sz="1400" kern="100" dirty="0">
                          <a:solidFill>
                            <a:schemeClr val="tx1"/>
                          </a:solidFill>
                          <a:effectLst/>
                        </a:rPr>
                        <a:t>Comparative analysis of prediction models</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0191560"/>
                  </a:ext>
                </a:extLst>
              </a:tr>
              <a:tr h="567952">
                <a:tc>
                  <a:txBody>
                    <a:bodyPr/>
                    <a:lstStyle/>
                    <a:p>
                      <a:pPr>
                        <a:lnSpc>
                          <a:spcPct val="107000"/>
                        </a:lnSpc>
                        <a:spcAft>
                          <a:spcPts val="800"/>
                        </a:spcAft>
                        <a:tabLst>
                          <a:tab pos="3689350" algn="l"/>
                        </a:tabLst>
                      </a:pPr>
                      <a:r>
                        <a:rPr lang="en-IN" sz="1400" kern="100">
                          <a:solidFill>
                            <a:schemeClr val="tx1"/>
                          </a:solidFill>
                          <a:effectLst/>
                        </a:rPr>
                        <a:t>Sahil Sejwal, Kartik Aggarwal, Soumya Ranjan Nayak </a:t>
                      </a:r>
                      <a:endParaRPr lang="en-IN" sz="14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US" sz="1800" kern="100" dirty="0">
                          <a:solidFill>
                            <a:schemeClr val="tx1"/>
                          </a:solidFill>
                          <a:effectLst/>
                        </a:rPr>
                        <a:t>2023</a:t>
                      </a:r>
                      <a:endPar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IN" sz="1400" kern="100" dirty="0">
                          <a:solidFill>
                            <a:schemeClr val="tx1"/>
                          </a:solidFill>
                          <a:effectLst/>
                        </a:rPr>
                        <a:t>ARIMAX</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IN" sz="1400" kern="100" dirty="0">
                          <a:solidFill>
                            <a:schemeClr val="tx1"/>
                          </a:solidFill>
                          <a:effectLst/>
                        </a:rPr>
                        <a:t>Time series analysis of cryptocurrency</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IN" sz="1400" kern="100" dirty="0">
                          <a:solidFill>
                            <a:schemeClr val="tx1"/>
                          </a:solidFill>
                          <a:effectLst/>
                        </a:rPr>
                        <a:t>Better results than ARIMA</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27610380"/>
                  </a:ext>
                </a:extLst>
              </a:tr>
              <a:tr h="885961">
                <a:tc>
                  <a:txBody>
                    <a:bodyPr/>
                    <a:lstStyle/>
                    <a:p>
                      <a:pPr>
                        <a:lnSpc>
                          <a:spcPct val="107000"/>
                        </a:lnSpc>
                        <a:spcAft>
                          <a:spcPts val="800"/>
                        </a:spcAft>
                        <a:tabLst>
                          <a:tab pos="3689350" algn="l"/>
                        </a:tabLst>
                      </a:pPr>
                      <a:r>
                        <a:rPr lang="en-US" sz="1400" kern="100" dirty="0">
                          <a:solidFill>
                            <a:schemeClr val="tx1"/>
                          </a:solidFill>
                          <a:effectLst/>
                        </a:rPr>
                        <a:t> </a:t>
                      </a:r>
                      <a:r>
                        <a:rPr lang="en-US" sz="1400" dirty="0">
                          <a:solidFill>
                            <a:schemeClr val="tx1"/>
                          </a:solidFill>
                          <a:effectLst/>
                        </a:rPr>
                        <a:t>Y. Song M. Qiu. </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2020</a:t>
                      </a: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tab pos="3689350" algn="l"/>
                        </a:tabLst>
                        <a:defRPr/>
                      </a:pPr>
                      <a:r>
                        <a:rPr lang="en-US" sz="1400" kern="100" dirty="0">
                          <a:solidFill>
                            <a:schemeClr val="tx1"/>
                          </a:solidFill>
                          <a:effectLst/>
                        </a:rPr>
                        <a:t> </a:t>
                      </a:r>
                      <a:r>
                        <a:rPr lang="en-US" sz="1400" dirty="0">
                          <a:solidFill>
                            <a:schemeClr val="tx1"/>
                          </a:solidFill>
                          <a:effectLst/>
                        </a:rPr>
                        <a:t>LSTM ,  ARIMA model</a:t>
                      </a:r>
                      <a:endParaRPr lang="en-IN"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US" sz="1200" kern="1200" dirty="0">
                          <a:solidFill>
                            <a:schemeClr val="tx1"/>
                          </a:solidFill>
                          <a:effectLst/>
                          <a:latin typeface="+mn-lt"/>
                          <a:ea typeface="+mn-ea"/>
                          <a:cs typeface="+mn-cs"/>
                        </a:rPr>
                        <a:t>Offer a novel predicting architecture based  on  an  LSTM  model  to anticipate daily bitcoin prices using two LSTM models</a:t>
                      </a:r>
                      <a:endParaRPr lang="en-IN"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US" sz="1200" kern="100" dirty="0">
                          <a:solidFill>
                            <a:schemeClr val="tx1"/>
                          </a:solidFill>
                          <a:effectLst/>
                        </a:rPr>
                        <a:t> </a:t>
                      </a:r>
                      <a:r>
                        <a:rPr lang="en-US" sz="1200" kern="1200" dirty="0">
                          <a:solidFill>
                            <a:schemeClr val="tx1"/>
                          </a:solidFill>
                          <a:effectLst/>
                          <a:latin typeface="+mn-lt"/>
                          <a:ea typeface="+mn-ea"/>
                          <a:cs typeface="+mn-cs"/>
                        </a:rPr>
                        <a:t>The findings supported the suggested models.</a:t>
                      </a:r>
                      <a:endParaRPr lang="en-IN"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325776"/>
                  </a:ext>
                </a:extLst>
              </a:tr>
              <a:tr h="982588">
                <a:tc>
                  <a:txBody>
                    <a:bodyPr/>
                    <a:lstStyle/>
                    <a:p>
                      <a:pPr marL="0" marR="0" lvl="0" indent="0" algn="l" defTabSz="914400" rtl="0" eaLnBrk="1" fontAlgn="auto" latinLnBrk="0" hangingPunct="1">
                        <a:lnSpc>
                          <a:spcPct val="107000"/>
                        </a:lnSpc>
                        <a:spcBef>
                          <a:spcPts val="0"/>
                        </a:spcBef>
                        <a:spcAft>
                          <a:spcPts val="800"/>
                        </a:spcAft>
                        <a:buClrTx/>
                        <a:buSzTx/>
                        <a:buFontTx/>
                        <a:buNone/>
                        <a:tabLst>
                          <a:tab pos="3689350" algn="l"/>
                        </a:tabLst>
                        <a:defRPr/>
                      </a:pPr>
                      <a:r>
                        <a:rPr lang="en-US" sz="1400" kern="100" dirty="0">
                          <a:solidFill>
                            <a:schemeClr val="tx1"/>
                          </a:solidFill>
                          <a:effectLst/>
                        </a:rPr>
                        <a:t> </a:t>
                      </a:r>
                      <a:r>
                        <a:rPr lang="en-US" sz="1400" spc="-30" dirty="0">
                          <a:effectLst/>
                        </a:rPr>
                        <a:t>Y.B.   </a:t>
                      </a:r>
                      <a:r>
                        <a:rPr lang="en-US" sz="1400" dirty="0">
                          <a:effectLst/>
                        </a:rPr>
                        <a:t>Kim,  J.G.  Kim,</a:t>
                      </a:r>
                      <a:r>
                        <a:rPr lang="en-US" sz="1400" spc="180" dirty="0">
                          <a:effectLst/>
                        </a:rPr>
                        <a:t> </a:t>
                      </a:r>
                      <a:r>
                        <a:rPr lang="en-US" sz="1400" spc="-40" dirty="0">
                          <a:effectLst/>
                        </a:rPr>
                        <a:t>W. </a:t>
                      </a:r>
                      <a:r>
                        <a:rPr lang="en-US" sz="1400" dirty="0">
                          <a:effectLst/>
                        </a:rPr>
                        <a:t>Kim, J.H. I’m, </a:t>
                      </a:r>
                      <a:r>
                        <a:rPr lang="en-US" sz="1400" spc="-15" dirty="0">
                          <a:effectLst/>
                        </a:rPr>
                        <a:t>T.H.  </a:t>
                      </a:r>
                      <a:r>
                        <a:rPr lang="en-US" sz="1400" spc="15" dirty="0">
                          <a:effectLst/>
                        </a:rPr>
                        <a:t> </a:t>
                      </a:r>
                      <a:r>
                        <a:rPr lang="en-US" sz="1400" dirty="0">
                          <a:effectLst/>
                        </a:rPr>
                        <a:t>Kim, S.J. Kang, C.H. Kim</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US"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2021</a:t>
                      </a:r>
                      <a:endPar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US" sz="1400" kern="1200" dirty="0">
                          <a:solidFill>
                            <a:schemeClr val="tx1"/>
                          </a:solidFill>
                          <a:effectLst/>
                          <a:latin typeface="+mn-lt"/>
                          <a:ea typeface="+mn-ea"/>
                          <a:cs typeface="+mn-cs"/>
                        </a:rPr>
                        <a:t>Machine Learning </a:t>
                      </a:r>
                      <a:endParaRPr lang="en-IN" sz="11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7000"/>
                        </a:lnSpc>
                        <a:spcBef>
                          <a:spcPts val="0"/>
                        </a:spcBef>
                        <a:spcAft>
                          <a:spcPts val="800"/>
                        </a:spcAft>
                        <a:buClrTx/>
                        <a:buSzTx/>
                        <a:buFontTx/>
                        <a:buNone/>
                        <a:tabLst>
                          <a:tab pos="3689350" algn="l"/>
                        </a:tabLst>
                        <a:defRPr/>
                      </a:pPr>
                      <a:r>
                        <a:rPr lang="en-US" sz="1400" dirty="0">
                          <a:solidFill>
                            <a:schemeClr val="tx1"/>
                          </a:solidFill>
                          <a:effectLst/>
                        </a:rPr>
                        <a:t>Examines user posts in digital cryptocurrency groups to forecast swings in bitcoin values and trans- action volume</a:t>
                      </a:r>
                      <a:r>
                        <a:rPr lang="en-IN"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800"/>
                        </a:spcAft>
                        <a:tabLst>
                          <a:tab pos="3689350" algn="l"/>
                        </a:tabLst>
                      </a:pPr>
                      <a:r>
                        <a:rPr lang="en-US" sz="1600" kern="1200" dirty="0">
                          <a:solidFill>
                            <a:schemeClr val="tx1"/>
                          </a:solidFill>
                          <a:effectLst/>
                          <a:latin typeface="+mn-lt"/>
                          <a:ea typeface="+mn-ea"/>
                          <a:cs typeface="+mn-cs"/>
                        </a:rPr>
                        <a:t>Large market size and user base datasets are taken.</a:t>
                      </a:r>
                      <a:endParaRPr lang="en-IN"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901" marR="529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8503623"/>
                  </a:ext>
                </a:extLst>
              </a:tr>
            </a:tbl>
          </a:graphicData>
        </a:graphic>
      </p:graphicFrame>
    </p:spTree>
    <p:extLst>
      <p:ext uri="{BB962C8B-B14F-4D97-AF65-F5344CB8AC3E}">
        <p14:creationId xmlns:p14="http://schemas.microsoft.com/office/powerpoint/2010/main" val="2576482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9;p76">
            <a:extLst>
              <a:ext uri="{FF2B5EF4-FFF2-40B4-BE49-F238E27FC236}">
                <a16:creationId xmlns:a16="http://schemas.microsoft.com/office/drawing/2014/main" id="{FB600A33-AFAE-9A35-1D87-B65931581492}"/>
              </a:ext>
            </a:extLst>
          </p:cNvPr>
          <p:cNvSpPr/>
          <p:nvPr/>
        </p:nvSpPr>
        <p:spPr>
          <a:xfrm>
            <a:off x="7" y="6"/>
            <a:ext cx="938456" cy="745952"/>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121900" tIns="121900" rIns="121900" bIns="121900" anchor="ctr" anchorCtr="0">
            <a:noAutofit/>
          </a:bodyPr>
          <a:lstStyle/>
          <a:p>
            <a:r>
              <a:rPr lang="en-IN" sz="4800" b="1" dirty="0">
                <a:solidFill>
                  <a:schemeClr val="bg1"/>
                </a:solidFill>
                <a:latin typeface="Orbitron" panose="020B0604020202020204" charset="0"/>
              </a:rPr>
              <a:t>04</a:t>
            </a:r>
            <a:endParaRPr sz="4800" b="1" dirty="0">
              <a:solidFill>
                <a:schemeClr val="bg1"/>
              </a:solidFill>
              <a:latin typeface="Orbitron" panose="020B0604020202020204" charset="0"/>
            </a:endParaRPr>
          </a:p>
        </p:txBody>
      </p:sp>
      <p:sp>
        <p:nvSpPr>
          <p:cNvPr id="4" name="TextBox 3">
            <a:extLst>
              <a:ext uri="{FF2B5EF4-FFF2-40B4-BE49-F238E27FC236}">
                <a16:creationId xmlns:a16="http://schemas.microsoft.com/office/drawing/2014/main" id="{59F9D966-E0F7-699A-CAC2-814EF430CBDF}"/>
              </a:ext>
            </a:extLst>
          </p:cNvPr>
          <p:cNvSpPr txBox="1"/>
          <p:nvPr/>
        </p:nvSpPr>
        <p:spPr>
          <a:xfrm>
            <a:off x="938463" y="0"/>
            <a:ext cx="11253537" cy="707886"/>
          </a:xfrm>
          <a:prstGeom prst="rect">
            <a:avLst/>
          </a:prstGeom>
          <a:noFill/>
        </p:spPr>
        <p:txBody>
          <a:bodyPr wrap="square" rtlCol="0">
            <a:spAutoFit/>
          </a:bodyPr>
          <a:lstStyle/>
          <a:p>
            <a:pPr algn="ctr"/>
            <a:r>
              <a:rPr lang="en-IN" sz="4000" b="1" dirty="0">
                <a:solidFill>
                  <a:srgbClr val="FFC000"/>
                </a:solidFill>
                <a:latin typeface="Bookman Old Style" panose="02050604050505020204" pitchFamily="18" charset="0"/>
              </a:rPr>
              <a:t>METHODOLOGY</a:t>
            </a:r>
          </a:p>
        </p:txBody>
      </p:sp>
      <p:pic>
        <p:nvPicPr>
          <p:cNvPr id="3" name="Picture 2">
            <a:extLst>
              <a:ext uri="{FF2B5EF4-FFF2-40B4-BE49-F238E27FC236}">
                <a16:creationId xmlns:a16="http://schemas.microsoft.com/office/drawing/2014/main" id="{5BDBE675-E3FD-8627-6617-1B450F8B967C}"/>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999067" y="1337733"/>
            <a:ext cx="9457265" cy="4859867"/>
          </a:xfrm>
          <a:prstGeom prst="rect">
            <a:avLst/>
          </a:prstGeom>
          <a:solidFill>
            <a:schemeClr val="tx1"/>
          </a:solidFill>
        </p:spPr>
      </p:pic>
      <p:sp>
        <p:nvSpPr>
          <p:cNvPr id="5" name="Rectangle 4">
            <a:extLst>
              <a:ext uri="{FF2B5EF4-FFF2-40B4-BE49-F238E27FC236}">
                <a16:creationId xmlns:a16="http://schemas.microsoft.com/office/drawing/2014/main" id="{B79C3E4B-C7C3-BB89-5D17-75FF7619E9BF}"/>
              </a:ext>
            </a:extLst>
          </p:cNvPr>
          <p:cNvSpPr/>
          <p:nvPr/>
        </p:nvSpPr>
        <p:spPr>
          <a:xfrm>
            <a:off x="510117" y="1185333"/>
            <a:ext cx="482599" cy="507153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2DC1641A-15D9-E1AE-C7FB-11562111279C}"/>
              </a:ext>
            </a:extLst>
          </p:cNvPr>
          <p:cNvSpPr/>
          <p:nvPr/>
        </p:nvSpPr>
        <p:spPr>
          <a:xfrm>
            <a:off x="986366" y="1185333"/>
            <a:ext cx="9482667" cy="1524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6B25442F-E240-6E14-FB97-C56751624F36}"/>
              </a:ext>
            </a:extLst>
          </p:cNvPr>
          <p:cNvSpPr/>
          <p:nvPr/>
        </p:nvSpPr>
        <p:spPr>
          <a:xfrm>
            <a:off x="10449981" y="1185333"/>
            <a:ext cx="143933" cy="53086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DD16EA35-4F89-4C46-C974-35AFF3BBD9D6}"/>
              </a:ext>
            </a:extLst>
          </p:cNvPr>
          <p:cNvSpPr/>
          <p:nvPr/>
        </p:nvSpPr>
        <p:spPr>
          <a:xfrm>
            <a:off x="503766" y="6197600"/>
            <a:ext cx="9939864" cy="28786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1008991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e1">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Theme1" id="{D75ACE3A-1DD8-4AA4-9DA5-0CBFF24263DE}" vid="{DB5CBD79-32E0-484D-931A-A6ED260CB5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201</TotalTime>
  <Words>901</Words>
  <Application>Microsoft Office PowerPoint</Application>
  <PresentationFormat>Widescreen</PresentationFormat>
  <Paragraphs>122</Paragraphs>
  <Slides>15</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Arial</vt:lpstr>
      <vt:lpstr>Bahnschrift Light</vt:lpstr>
      <vt:lpstr>Bookman Old Style</vt:lpstr>
      <vt:lpstr>Calibri</vt:lpstr>
      <vt:lpstr>Denk One</vt:lpstr>
      <vt:lpstr>Fira Sans Extra Condensed</vt:lpstr>
      <vt:lpstr>Orbitron</vt:lpstr>
      <vt:lpstr>Palatino Linotype</vt:lpstr>
      <vt:lpstr>Rockwell</vt:lpstr>
      <vt:lpstr>Times New Roman</vt:lpstr>
      <vt:lpstr>Wingdings</vt:lpstr>
      <vt:lpstr>Theme1</vt:lpstr>
      <vt:lpstr>Bitcoin price prediction using ML</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Bitcoin price prediction using ML</dc:title>
  <dc:creator>RISHAV RAJ SINGH</dc:creator>
  <cp:lastModifiedBy>RISHAV RAJ SINGH</cp:lastModifiedBy>
  <cp:revision>5</cp:revision>
  <dcterms:created xsi:type="dcterms:W3CDTF">2024-03-31T17:03:15Z</dcterms:created>
  <dcterms:modified xsi:type="dcterms:W3CDTF">2024-04-01T05:48:59Z</dcterms:modified>
</cp:coreProperties>
</file>